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Libre Franklin"/>
      <p:regular r:id="rId34"/>
      <p:bold r:id="rId35"/>
      <p:italic r:id="rId36"/>
      <p:boldItalic r:id="rId37"/>
    </p:embeddedFon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6.xml"/><Relationship Id="rId41" Type="http://schemas.openxmlformats.org/officeDocument/2006/relationships/font" Target="fonts/Roboto-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LibreFranklin-bold.fntdata"/><Relationship Id="rId12" Type="http://schemas.openxmlformats.org/officeDocument/2006/relationships/slide" Target="slides/slide8.xml"/><Relationship Id="rId34" Type="http://schemas.openxmlformats.org/officeDocument/2006/relationships/font" Target="fonts/LibreFranklin-regular.fntdata"/><Relationship Id="rId15" Type="http://schemas.openxmlformats.org/officeDocument/2006/relationships/slide" Target="slides/slide11.xml"/><Relationship Id="rId37" Type="http://schemas.openxmlformats.org/officeDocument/2006/relationships/font" Target="fonts/LibreFranklin-boldItalic.fntdata"/><Relationship Id="rId14" Type="http://schemas.openxmlformats.org/officeDocument/2006/relationships/slide" Target="slides/slide10.xml"/><Relationship Id="rId36" Type="http://schemas.openxmlformats.org/officeDocument/2006/relationships/font" Target="fonts/LibreFranklin-italic.fntdata"/><Relationship Id="rId17" Type="http://schemas.openxmlformats.org/officeDocument/2006/relationships/slide" Target="slides/slide13.xml"/><Relationship Id="rId39" Type="http://schemas.openxmlformats.org/officeDocument/2006/relationships/font" Target="fonts/Roboto-bold.fntdata"/><Relationship Id="rId16" Type="http://schemas.openxmlformats.org/officeDocument/2006/relationships/slide" Target="slides/slide12.xml"/><Relationship Id="rId38" Type="http://schemas.openxmlformats.org/officeDocument/2006/relationships/font" Target="fonts/Robo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6cf3d64af_2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6cf3d64af_2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6cf3d64af_2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6cf3d64af_2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6cf3d64af_22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6cf3d64af_2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6dceb99bb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6dceb99bb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6dceb99bb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6dceb99bb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6cf3d64af_2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6cf3d64af_2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6cf3d64af_2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6cf3d64af_2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6cf3d64af_2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6cf3d64af_2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6cf3d64af_1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6cf3d64af_1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6cf3d64af_18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6cf3d64af_1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6cf3d64af_18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6cf3d64af_1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6cf3d64af_18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6cf3d64af_1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6cf3d64af_1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6cf3d64af_1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6cf3d64af_18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6cf3d64af_1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6cf3d64af_1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6cf3d64af_1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6cf3d64af_18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6cf3d64af_1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6cf3d64af_12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6cf3d64af_1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6cf3d64af_12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6cf3d64af_1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6dceb99bb_3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6dceb99b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6dceb99bb_3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6dceb99bb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6dceb99bb_3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6dceb99b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6cf3d64af_2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6cf3d64af_2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6cf3d64af_2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6cf3d64af_2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6cf3d64af_22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6cf3d64af_2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6cf3d64af_22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6cf3d64af_2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6cf3d64af_22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6cf3d64af_2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6cf3d64af_22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6cf3d64af_2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3" name="Shape 13"/>
        <p:cNvGrpSpPr/>
        <p:nvPr/>
      </p:nvGrpSpPr>
      <p:grpSpPr>
        <a:xfrm>
          <a:off x="0" y="0"/>
          <a:ext cx="0" cy="0"/>
          <a:chOff x="0" y="0"/>
          <a:chExt cx="0" cy="0"/>
        </a:xfrm>
      </p:grpSpPr>
      <p:sp>
        <p:nvSpPr>
          <p:cNvPr id="14" name="Google Shape;14;p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7" name="Google Shape;17;p2"/>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18" name="Google Shape;18;p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
          <p:cNvSpPr txBox="1"/>
          <p:nvPr>
            <p:ph idx="1" type="body"/>
          </p:nvPr>
        </p:nvSpPr>
        <p:spPr>
          <a:xfrm rot="5400000">
            <a:off x="4246034" y="-1040553"/>
            <a:ext cx="3760891" cy="10058400"/>
          </a:xfrm>
          <a:prstGeom prst="rect">
            <a:avLst/>
          </a:prstGeom>
          <a:noFill/>
          <a:ln>
            <a:noFill/>
          </a:ln>
        </p:spPr>
        <p:txBody>
          <a:bodyPr anchorCtr="0" anchor="t" bIns="0" lIns="45700" spcFirstLastPara="1" rIns="45700" wrap="square" tIns="0">
            <a:no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0" name="Google Shape;80;p1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83" name="Shape 83"/>
        <p:cNvGrpSpPr/>
        <p:nvPr/>
      </p:nvGrpSpPr>
      <p:grpSpPr>
        <a:xfrm>
          <a:off x="0" y="0"/>
          <a:ext cx="0" cy="0"/>
          <a:chOff x="0" y="0"/>
          <a:chExt cx="0" cy="0"/>
        </a:xfrm>
      </p:grpSpPr>
      <p:sp>
        <p:nvSpPr>
          <p:cNvPr id="84" name="Google Shape;84;p1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2"/>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7" name="Google Shape;87;p1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21" name="Shape 21"/>
        <p:cNvGrpSpPr/>
        <p:nvPr/>
      </p:nvGrpSpPr>
      <p:grpSpPr>
        <a:xfrm>
          <a:off x="0" y="0"/>
          <a:ext cx="0" cy="0"/>
          <a:chOff x="0" y="0"/>
          <a:chExt cx="0" cy="0"/>
        </a:xfrm>
      </p:grpSpPr>
      <p:sp>
        <p:nvSpPr>
          <p:cNvPr id="22" name="Google Shape;22;p3"/>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5" name="Google Shape;25;p3"/>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26" name="Google Shape;26;p3"/>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dk2"/>
                </a:solidFill>
                <a:latin typeface="Libre Franklin"/>
                <a:ea typeface="Libre Franklin"/>
                <a:cs typeface="Libre Franklin"/>
                <a:sym typeface="Libre Franklin"/>
              </a:defRPr>
            </a:lvl1pPr>
            <a:lvl2pPr indent="0" lvl="1" marL="0" algn="l">
              <a:spcBef>
                <a:spcPts val="0"/>
              </a:spcBef>
              <a:buNone/>
              <a:defRPr b="0" i="0" sz="800" u="none" cap="none" strike="noStrike">
                <a:solidFill>
                  <a:schemeClr val="dk2"/>
                </a:solidFill>
                <a:latin typeface="Libre Franklin"/>
                <a:ea typeface="Libre Franklin"/>
                <a:cs typeface="Libre Franklin"/>
                <a:sym typeface="Libre Franklin"/>
              </a:defRPr>
            </a:lvl2pPr>
            <a:lvl3pPr indent="0" lvl="2" marL="0" algn="l">
              <a:spcBef>
                <a:spcPts val="0"/>
              </a:spcBef>
              <a:buNone/>
              <a:defRPr b="0" i="0" sz="800" u="none" cap="none" strike="noStrike">
                <a:solidFill>
                  <a:schemeClr val="dk2"/>
                </a:solidFill>
                <a:latin typeface="Libre Franklin"/>
                <a:ea typeface="Libre Franklin"/>
                <a:cs typeface="Libre Franklin"/>
                <a:sym typeface="Libre Franklin"/>
              </a:defRPr>
            </a:lvl3pPr>
            <a:lvl4pPr indent="0" lvl="3" marL="0" algn="l">
              <a:spcBef>
                <a:spcPts val="0"/>
              </a:spcBef>
              <a:buNone/>
              <a:defRPr b="0" i="0" sz="800" u="none" cap="none" strike="noStrike">
                <a:solidFill>
                  <a:schemeClr val="dk2"/>
                </a:solidFill>
                <a:latin typeface="Libre Franklin"/>
                <a:ea typeface="Libre Franklin"/>
                <a:cs typeface="Libre Franklin"/>
                <a:sym typeface="Libre Franklin"/>
              </a:defRPr>
            </a:lvl4pPr>
            <a:lvl5pPr indent="0" lvl="4" marL="0" algn="l">
              <a:spcBef>
                <a:spcPts val="0"/>
              </a:spcBef>
              <a:buNone/>
              <a:defRPr b="0" i="0" sz="800" u="none" cap="none" strike="noStrike">
                <a:solidFill>
                  <a:schemeClr val="dk2"/>
                </a:solidFill>
                <a:latin typeface="Libre Franklin"/>
                <a:ea typeface="Libre Franklin"/>
                <a:cs typeface="Libre Franklin"/>
                <a:sym typeface="Libre Franklin"/>
              </a:defRPr>
            </a:lvl5pPr>
            <a:lvl6pPr indent="0" lvl="5" marL="0" algn="l">
              <a:spcBef>
                <a:spcPts val="0"/>
              </a:spcBef>
              <a:buNone/>
              <a:defRPr b="0" i="0" sz="800" u="none" cap="none" strike="noStrike">
                <a:solidFill>
                  <a:schemeClr val="dk2"/>
                </a:solidFill>
                <a:latin typeface="Libre Franklin"/>
                <a:ea typeface="Libre Franklin"/>
                <a:cs typeface="Libre Franklin"/>
                <a:sym typeface="Libre Franklin"/>
              </a:defRPr>
            </a:lvl6pPr>
            <a:lvl7pPr indent="0" lvl="6" marL="0" algn="l">
              <a:spcBef>
                <a:spcPts val="0"/>
              </a:spcBef>
              <a:buNone/>
              <a:defRPr b="0" i="0" sz="800" u="none" cap="none" strike="noStrike">
                <a:solidFill>
                  <a:schemeClr val="dk2"/>
                </a:solidFill>
                <a:latin typeface="Libre Franklin"/>
                <a:ea typeface="Libre Franklin"/>
                <a:cs typeface="Libre Franklin"/>
                <a:sym typeface="Libre Franklin"/>
              </a:defRPr>
            </a:lvl7pPr>
            <a:lvl8pPr indent="0" lvl="7" marL="0" algn="l">
              <a:spcBef>
                <a:spcPts val="0"/>
              </a:spcBef>
              <a:buNone/>
              <a:defRPr b="0" i="0" sz="800" u="none" cap="none" strike="noStrike">
                <a:solidFill>
                  <a:schemeClr val="dk2"/>
                </a:solidFill>
                <a:latin typeface="Libre Franklin"/>
                <a:ea typeface="Libre Franklin"/>
                <a:cs typeface="Libre Franklin"/>
                <a:sym typeface="Libre Franklin"/>
              </a:defRPr>
            </a:lvl8pPr>
            <a:lvl9pPr indent="0" lvl="8" marL="0" algn="l">
              <a:spcBef>
                <a:spcPts val="0"/>
              </a:spcBef>
              <a:buNone/>
              <a:defRPr b="0" i="0" sz="800" u="none" cap="none" strike="noStrike">
                <a:solidFill>
                  <a:schemeClr val="dk2"/>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2" name="Google Shape;32;p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35" name="Shape 35"/>
        <p:cNvGrpSpPr/>
        <p:nvPr/>
      </p:nvGrpSpPr>
      <p:grpSpPr>
        <a:xfrm>
          <a:off x="0" y="0"/>
          <a:ext cx="0" cy="0"/>
          <a:chOff x="0" y="0"/>
          <a:chExt cx="0" cy="0"/>
        </a:xfrm>
      </p:grpSpPr>
      <p:sp>
        <p:nvSpPr>
          <p:cNvPr id="36" name="Google Shape;36;p5"/>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262626"/>
              </a:buClr>
              <a:buSzPts val="8000"/>
              <a:buFont typeface="Bookman Old Style"/>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39" name="Google Shape;39;p5"/>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40" name="Google Shape;40;p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3" name="Shape 43"/>
        <p:cNvGrpSpPr/>
        <p:nvPr/>
      </p:nvGrpSpPr>
      <p:grpSpPr>
        <a:xfrm>
          <a:off x="0" y="0"/>
          <a:ext cx="0" cy="0"/>
          <a:chOff x="0" y="0"/>
          <a:chExt cx="0" cy="0"/>
        </a:xfrm>
      </p:grpSpPr>
      <p:sp>
        <p:nvSpPr>
          <p:cNvPr id="44" name="Google Shape;44;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6"/>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3" name="Google Shape;53;p7"/>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7"/>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5" name="Google Shape;55;p7"/>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6" name="Google Shape;56;p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9" name="Shape 59"/>
        <p:cNvGrpSpPr/>
        <p:nvPr/>
      </p:nvGrpSpPr>
      <p:grpSpPr>
        <a:xfrm>
          <a:off x="0" y="0"/>
          <a:ext cx="0" cy="0"/>
          <a:chOff x="0" y="0"/>
          <a:chExt cx="0" cy="0"/>
        </a:xfrm>
      </p:grpSpPr>
      <p:sp>
        <p:nvSpPr>
          <p:cNvPr id="60" name="Google Shape;60;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4" name="Shape 64"/>
        <p:cNvGrpSpPr/>
        <p:nvPr/>
      </p:nvGrpSpPr>
      <p:grpSpPr>
        <a:xfrm>
          <a:off x="0" y="0"/>
          <a:ext cx="0" cy="0"/>
          <a:chOff x="0" y="0"/>
          <a:chExt cx="0" cy="0"/>
        </a:xfrm>
      </p:grpSpPr>
      <p:sp>
        <p:nvSpPr>
          <p:cNvPr id="65" name="Google Shape;65;p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69" name="Shape 69"/>
        <p:cNvGrpSpPr/>
        <p:nvPr/>
      </p:nvGrpSpPr>
      <p:grpSpPr>
        <a:xfrm>
          <a:off x="0" y="0"/>
          <a:ext cx="0" cy="0"/>
          <a:chOff x="0" y="0"/>
          <a:chExt cx="0" cy="0"/>
        </a:xfrm>
      </p:grpSpPr>
      <p:sp>
        <p:nvSpPr>
          <p:cNvPr id="70" name="Google Shape;70;p10"/>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p:nvPr>
            <p:ph idx="2" type="pic"/>
          </p:nvPr>
        </p:nvSpPr>
        <p:spPr>
          <a:xfrm>
            <a:off x="15" y="0"/>
            <a:ext cx="12191985" cy="4578350"/>
          </a:xfrm>
          <a:prstGeom prst="rect">
            <a:avLst/>
          </a:prstGeom>
          <a:solidFill>
            <a:srgbClr val="D8D8D8"/>
          </a:solidFill>
          <a:ln>
            <a:noFill/>
          </a:ln>
        </p:spPr>
        <p:txBody>
          <a:bodyPr anchorCtr="0" anchor="t" bIns="45700" lIns="457200" spcFirstLastPara="1" rIns="0" wrap="square" tIns="457200">
            <a:noAutofit/>
          </a:bodyPr>
          <a:lstStyle>
            <a:lvl1pPr lvl="0" marR="0" rtl="0" algn="l">
              <a:lnSpc>
                <a:spcPct val="110000"/>
              </a:lnSpc>
              <a:spcBef>
                <a:spcPts val="1200"/>
              </a:spcBef>
              <a:spcAft>
                <a:spcPts val="0"/>
              </a:spcAft>
              <a:buClr>
                <a:schemeClr val="accent1"/>
              </a:buClr>
              <a:buSzPts val="3200"/>
              <a:buFont typeface="Calibri"/>
              <a:buNone/>
              <a:defRPr b="0" i="0" sz="3200" u="none" cap="none" strike="noStrike">
                <a:solidFill>
                  <a:srgbClr val="3F3F3F"/>
                </a:solidFill>
                <a:latin typeface="Libre Franklin"/>
                <a:ea typeface="Libre Franklin"/>
                <a:cs typeface="Libre Franklin"/>
                <a:sym typeface="Libre Franklin"/>
              </a:defRPr>
            </a:lvl1pPr>
            <a:lvl2pPr lvl="1" marR="0" rtl="0" algn="l">
              <a:lnSpc>
                <a:spcPct val="100000"/>
              </a:lnSpc>
              <a:spcBef>
                <a:spcPts val="200"/>
              </a:spcBef>
              <a:spcAft>
                <a:spcPts val="0"/>
              </a:spcAft>
              <a:buClr>
                <a:srgbClr val="3F3F3F"/>
              </a:buClr>
              <a:buSzPts val="2800"/>
              <a:buFont typeface="Calibri"/>
              <a:buNone/>
              <a:defRPr b="0" i="0" sz="2800" u="none" cap="none" strike="noStrike">
                <a:solidFill>
                  <a:srgbClr val="3F3F3F"/>
                </a:solidFill>
                <a:latin typeface="Libre Franklin"/>
                <a:ea typeface="Libre Franklin"/>
                <a:cs typeface="Libre Franklin"/>
                <a:sym typeface="Libre Franklin"/>
              </a:defRPr>
            </a:lvl2pPr>
            <a:lvl3pPr lvl="2" marR="0" rtl="0" algn="l">
              <a:lnSpc>
                <a:spcPct val="100000"/>
              </a:lnSpc>
              <a:spcBef>
                <a:spcPts val="400"/>
              </a:spcBef>
              <a:spcAft>
                <a:spcPts val="0"/>
              </a:spcAft>
              <a:buClr>
                <a:srgbClr val="3F3F3F"/>
              </a:buClr>
              <a:buSzPts val="2400"/>
              <a:buFont typeface="Calibri"/>
              <a:buNone/>
              <a:defRPr b="0" i="0" sz="2400" u="none" cap="none" strike="noStrike">
                <a:solidFill>
                  <a:srgbClr val="3F3F3F"/>
                </a:solidFill>
                <a:latin typeface="Libre Franklin"/>
                <a:ea typeface="Libre Franklin"/>
                <a:cs typeface="Libre Franklin"/>
                <a:sym typeface="Libre Franklin"/>
              </a:defRPr>
            </a:lvl3pPr>
            <a:lvl4pPr lvl="3"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Libre Franklin"/>
                <a:ea typeface="Libre Franklin"/>
                <a:cs typeface="Libre Franklin"/>
                <a:sym typeface="Libre Franklin"/>
              </a:defRPr>
            </a:lvl4pPr>
            <a:lvl5pPr lvl="4"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Libre Franklin"/>
                <a:ea typeface="Libre Franklin"/>
                <a:cs typeface="Libre Franklin"/>
                <a:sym typeface="Libre Franklin"/>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9pPr>
          </a:lstStyle>
          <a:p/>
        </p:txBody>
      </p:sp>
      <p:sp>
        <p:nvSpPr>
          <p:cNvPr id="72" name="Google Shape;72;p10"/>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0"/>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4" name="Google Shape;74;p1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3F3F3F"/>
              </a:buClr>
              <a:buSzPts val="4700"/>
              <a:buFont typeface="Bookman Old Style"/>
              <a:buNone/>
              <a:defRPr b="0" i="0" sz="4700" u="none" cap="none" strike="noStrik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Autofit/>
          </a:bodyPr>
          <a:lstStyle>
            <a:lvl1pPr indent="-349250" lvl="0" marL="457200" marR="0" rtl="0" algn="l">
              <a:lnSpc>
                <a:spcPct val="110000"/>
              </a:lnSpc>
              <a:spcBef>
                <a:spcPts val="1200"/>
              </a:spcBef>
              <a:spcAft>
                <a:spcPts val="0"/>
              </a:spcAft>
              <a:buClr>
                <a:schemeClr val="accent1"/>
              </a:buClr>
              <a:buSzPts val="1900"/>
              <a:buFont typeface="Calibri"/>
              <a:buChar char=" "/>
              <a:defRPr b="0" i="0" sz="1900" u="none" cap="none" strike="noStrike">
                <a:solidFill>
                  <a:srgbClr val="3F3F3F"/>
                </a:solidFill>
                <a:latin typeface="Libre Franklin"/>
                <a:ea typeface="Libre Franklin"/>
                <a:cs typeface="Libre Franklin"/>
                <a:sym typeface="Libre Franklin"/>
              </a:defRPr>
            </a:lvl1pPr>
            <a:lvl2pPr indent="-336550" lvl="1" marL="914400" marR="0" rtl="0" algn="l">
              <a:lnSpc>
                <a:spcPct val="100000"/>
              </a:lnSpc>
              <a:spcBef>
                <a:spcPts val="200"/>
              </a:spcBef>
              <a:spcAft>
                <a:spcPts val="0"/>
              </a:spcAft>
              <a:buClr>
                <a:srgbClr val="3F3F3F"/>
              </a:buClr>
              <a:buSzPts val="1700"/>
              <a:buFont typeface="Calibri"/>
              <a:buChar char="◦"/>
              <a:defRPr b="0" i="0" sz="1700" u="none" cap="none" strike="noStrike">
                <a:solidFill>
                  <a:srgbClr val="3F3F3F"/>
                </a:solidFill>
                <a:latin typeface="Libre Franklin"/>
                <a:ea typeface="Libre Franklin"/>
                <a:cs typeface="Libre Franklin"/>
                <a:sym typeface="Libre Franklin"/>
              </a:defRPr>
            </a:lvl2pPr>
            <a:lvl3pPr indent="-311150" lvl="2" marL="13716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3pPr>
            <a:lvl4pPr indent="-311150" lvl="3" marL="18288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4pPr>
            <a:lvl5pPr indent="-311150" lvl="4" marL="22860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9pPr>
          </a:lstStyle>
          <a:p/>
        </p:txBody>
      </p:sp>
      <p:sp>
        <p:nvSpPr>
          <p:cNvPr id="9" name="Google Shape;9;p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0" name="Google Shape;10;p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1" name="Google Shape;11;p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Libre Franklin"/>
                <a:ea typeface="Libre Franklin"/>
                <a:cs typeface="Libre Franklin"/>
                <a:sym typeface="Libre Franklin"/>
              </a:defRPr>
            </a:lvl1pPr>
            <a:lvl2pPr indent="0" lvl="1" marL="0" marR="0" rtl="0" algn="l">
              <a:spcBef>
                <a:spcPts val="0"/>
              </a:spcBef>
              <a:buNone/>
              <a:defRPr b="0" i="0" sz="800" u="none" cap="none" strike="noStrike">
                <a:solidFill>
                  <a:srgbClr val="FFFFFF"/>
                </a:solidFill>
                <a:latin typeface="Libre Franklin"/>
                <a:ea typeface="Libre Franklin"/>
                <a:cs typeface="Libre Franklin"/>
                <a:sym typeface="Libre Franklin"/>
              </a:defRPr>
            </a:lvl2pPr>
            <a:lvl3pPr indent="0" lvl="2" marL="0" marR="0" rtl="0" algn="l">
              <a:spcBef>
                <a:spcPts val="0"/>
              </a:spcBef>
              <a:buNone/>
              <a:defRPr b="0" i="0" sz="800" u="none" cap="none" strike="noStrike">
                <a:solidFill>
                  <a:srgbClr val="FFFFFF"/>
                </a:solidFill>
                <a:latin typeface="Libre Franklin"/>
                <a:ea typeface="Libre Franklin"/>
                <a:cs typeface="Libre Franklin"/>
                <a:sym typeface="Libre Franklin"/>
              </a:defRPr>
            </a:lvl3pPr>
            <a:lvl4pPr indent="0" lvl="3" marL="0" marR="0" rtl="0" algn="l">
              <a:spcBef>
                <a:spcPts val="0"/>
              </a:spcBef>
              <a:buNone/>
              <a:defRPr b="0" i="0" sz="800" u="none" cap="none" strike="noStrike">
                <a:solidFill>
                  <a:srgbClr val="FFFFFF"/>
                </a:solidFill>
                <a:latin typeface="Libre Franklin"/>
                <a:ea typeface="Libre Franklin"/>
                <a:cs typeface="Libre Franklin"/>
                <a:sym typeface="Libre Franklin"/>
              </a:defRPr>
            </a:lvl4pPr>
            <a:lvl5pPr indent="0" lvl="4" marL="0" marR="0" rtl="0" algn="l">
              <a:spcBef>
                <a:spcPts val="0"/>
              </a:spcBef>
              <a:buNone/>
              <a:defRPr b="0" i="0" sz="800" u="none" cap="none" strike="noStrike">
                <a:solidFill>
                  <a:srgbClr val="FFFFFF"/>
                </a:solidFill>
                <a:latin typeface="Libre Franklin"/>
                <a:ea typeface="Libre Franklin"/>
                <a:cs typeface="Libre Franklin"/>
                <a:sym typeface="Libre Franklin"/>
              </a:defRPr>
            </a:lvl5pPr>
            <a:lvl6pPr indent="0" lvl="5" marL="0" marR="0" rtl="0" algn="l">
              <a:spcBef>
                <a:spcPts val="0"/>
              </a:spcBef>
              <a:buNone/>
              <a:defRPr b="0" i="0" sz="800" u="none" cap="none" strike="noStrike">
                <a:solidFill>
                  <a:srgbClr val="FFFFFF"/>
                </a:solidFill>
                <a:latin typeface="Libre Franklin"/>
                <a:ea typeface="Libre Franklin"/>
                <a:cs typeface="Libre Franklin"/>
                <a:sym typeface="Libre Franklin"/>
              </a:defRPr>
            </a:lvl6pPr>
            <a:lvl7pPr indent="0" lvl="6" marL="0" marR="0" rtl="0" algn="l">
              <a:spcBef>
                <a:spcPts val="0"/>
              </a:spcBef>
              <a:buNone/>
              <a:defRPr b="0" i="0" sz="800" u="none" cap="none" strike="noStrike">
                <a:solidFill>
                  <a:srgbClr val="FFFFFF"/>
                </a:solidFill>
                <a:latin typeface="Libre Franklin"/>
                <a:ea typeface="Libre Franklin"/>
                <a:cs typeface="Libre Franklin"/>
                <a:sym typeface="Libre Franklin"/>
              </a:defRPr>
            </a:lvl7pPr>
            <a:lvl8pPr indent="0" lvl="7" marL="0" marR="0" rtl="0" algn="l">
              <a:spcBef>
                <a:spcPts val="0"/>
              </a:spcBef>
              <a:buNone/>
              <a:defRPr b="0" i="0" sz="800" u="none" cap="none" strike="noStrike">
                <a:solidFill>
                  <a:srgbClr val="FFFFFF"/>
                </a:solidFill>
                <a:latin typeface="Libre Franklin"/>
                <a:ea typeface="Libre Franklin"/>
                <a:cs typeface="Libre Franklin"/>
                <a:sym typeface="Libre Franklin"/>
              </a:defRPr>
            </a:lvl8pPr>
            <a:lvl9pPr indent="0" lvl="8" marL="0" marR="0" rtl="0" algn="l">
              <a:spcBef>
                <a:spcPts val="0"/>
              </a:spcBef>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cxnSp>
        <p:nvCxnSpPr>
          <p:cNvPr id="12" name="Google Shape;12;p1"/>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3" name="Shape 93"/>
        <p:cNvGrpSpPr/>
        <p:nvPr/>
      </p:nvGrpSpPr>
      <p:grpSpPr>
        <a:xfrm>
          <a:off x="0" y="0"/>
          <a:ext cx="0" cy="0"/>
          <a:chOff x="0" y="0"/>
          <a:chExt cx="0" cy="0"/>
        </a:xfrm>
      </p:grpSpPr>
      <p:sp>
        <p:nvSpPr>
          <p:cNvPr id="94" name="Google Shape;94;p13"/>
          <p:cNvSpPr/>
          <p:nvPr/>
        </p:nvSpPr>
        <p:spPr>
          <a:xfrm>
            <a:off x="0" y="15240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95" name="Google Shape;95;p13"/>
          <p:cNvSpPr txBox="1"/>
          <p:nvPr>
            <p:ph type="ctrTitle"/>
          </p:nvPr>
        </p:nvSpPr>
        <p:spPr>
          <a:xfrm>
            <a:off x="5289753" y="932345"/>
            <a:ext cx="6664121" cy="2505834"/>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262626"/>
              </a:buClr>
              <a:buSzPts val="6000"/>
              <a:buFont typeface="Bookman Old Style"/>
              <a:buNone/>
            </a:pPr>
            <a:r>
              <a:rPr lang="en-US" sz="6000"/>
              <a:t>Time Series Analysis on  Sunspots</a:t>
            </a:r>
            <a:endParaRPr/>
          </a:p>
        </p:txBody>
      </p:sp>
      <p:sp>
        <p:nvSpPr>
          <p:cNvPr id="96" name="Google Shape;96;p13"/>
          <p:cNvSpPr txBox="1"/>
          <p:nvPr>
            <p:ph idx="1" type="subTitle"/>
          </p:nvPr>
        </p:nvSpPr>
        <p:spPr>
          <a:xfrm>
            <a:off x="5289753" y="4201263"/>
            <a:ext cx="6269400" cy="2185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2040"/>
              <a:buNone/>
            </a:pPr>
            <a:r>
              <a:rPr lang="en-US" sz="2640" cap="none">
                <a:solidFill>
                  <a:srgbClr val="262626"/>
                </a:solidFill>
                <a:latin typeface="Times New Roman"/>
                <a:ea typeface="Times New Roman"/>
                <a:cs typeface="Times New Roman"/>
                <a:sym typeface="Times New Roman"/>
              </a:rPr>
              <a:t>Presented By,</a:t>
            </a:r>
            <a:endParaRPr sz="3000"/>
          </a:p>
          <a:p>
            <a:pPr indent="0" lvl="0" marL="0" rtl="0" algn="r">
              <a:lnSpc>
                <a:spcPct val="90000"/>
              </a:lnSpc>
              <a:spcBef>
                <a:spcPts val="1400"/>
              </a:spcBef>
              <a:spcAft>
                <a:spcPts val="0"/>
              </a:spcAft>
              <a:buSzPts val="2040"/>
              <a:buNone/>
            </a:pPr>
            <a:r>
              <a:rPr lang="en-US" sz="2640" cap="none">
                <a:solidFill>
                  <a:srgbClr val="262626"/>
                </a:solidFill>
                <a:latin typeface="Times New Roman"/>
                <a:ea typeface="Times New Roman"/>
                <a:cs typeface="Times New Roman"/>
                <a:sym typeface="Times New Roman"/>
              </a:rPr>
              <a:t>Borui Lu</a:t>
            </a:r>
            <a:endParaRPr sz="3000"/>
          </a:p>
          <a:p>
            <a:pPr indent="0" lvl="0" marL="0" rtl="0" algn="r">
              <a:lnSpc>
                <a:spcPct val="90000"/>
              </a:lnSpc>
              <a:spcBef>
                <a:spcPts val="1400"/>
              </a:spcBef>
              <a:spcAft>
                <a:spcPts val="0"/>
              </a:spcAft>
              <a:buSzPts val="2040"/>
              <a:buNone/>
            </a:pPr>
            <a:r>
              <a:rPr lang="en-US" sz="2640" cap="none">
                <a:solidFill>
                  <a:srgbClr val="262626"/>
                </a:solidFill>
                <a:latin typeface="Times New Roman"/>
                <a:ea typeface="Times New Roman"/>
                <a:cs typeface="Times New Roman"/>
                <a:sym typeface="Times New Roman"/>
              </a:rPr>
              <a:t>Sreelatha Yarragudi</a:t>
            </a:r>
            <a:endParaRPr sz="2640" cap="none">
              <a:solidFill>
                <a:srgbClr val="262626"/>
              </a:solidFill>
              <a:latin typeface="Times New Roman"/>
              <a:ea typeface="Times New Roman"/>
              <a:cs typeface="Times New Roman"/>
              <a:sym typeface="Times New Roman"/>
            </a:endParaRPr>
          </a:p>
          <a:p>
            <a:pPr indent="0" lvl="0" marL="0" rtl="0" algn="r">
              <a:lnSpc>
                <a:spcPct val="90000"/>
              </a:lnSpc>
              <a:spcBef>
                <a:spcPts val="1400"/>
              </a:spcBef>
              <a:spcAft>
                <a:spcPts val="0"/>
              </a:spcAft>
              <a:buSzPts val="2040"/>
              <a:buNone/>
            </a:pPr>
            <a:r>
              <a:rPr lang="en-US" sz="2640" cap="none">
                <a:solidFill>
                  <a:srgbClr val="262626"/>
                </a:solidFill>
                <a:latin typeface="Times New Roman"/>
                <a:ea typeface="Times New Roman"/>
                <a:cs typeface="Times New Roman"/>
                <a:sym typeface="Times New Roman"/>
              </a:rPr>
              <a:t>Ravali Bogoni</a:t>
            </a:r>
            <a:endParaRPr sz="2640" cap="none">
              <a:solidFill>
                <a:srgbClr val="262626"/>
              </a:solidFill>
              <a:latin typeface="Times New Roman"/>
              <a:ea typeface="Times New Roman"/>
              <a:cs typeface="Times New Roman"/>
              <a:sym typeface="Times New Roman"/>
            </a:endParaRPr>
          </a:p>
          <a:p>
            <a:pPr indent="0" lvl="0" marL="0" rtl="0" algn="r">
              <a:lnSpc>
                <a:spcPct val="90000"/>
              </a:lnSpc>
              <a:spcBef>
                <a:spcPts val="1400"/>
              </a:spcBef>
              <a:spcAft>
                <a:spcPts val="0"/>
              </a:spcAft>
              <a:buSzPts val="2040"/>
              <a:buNone/>
            </a:pPr>
            <a:r>
              <a:rPr lang="en-US" sz="2640" cap="none">
                <a:solidFill>
                  <a:srgbClr val="262626"/>
                </a:solidFill>
                <a:latin typeface="Times New Roman"/>
                <a:ea typeface="Times New Roman"/>
                <a:cs typeface="Times New Roman"/>
                <a:sym typeface="Times New Roman"/>
              </a:rPr>
              <a:t>Suneeth Ravilla</a:t>
            </a:r>
            <a:endParaRPr sz="3000"/>
          </a:p>
        </p:txBody>
      </p:sp>
      <p:pic>
        <p:nvPicPr>
          <p:cNvPr descr="A picture containing building, sitting, bench, side&#10;&#10;Description automatically generated" id="97" name="Google Shape;97;p13"/>
          <p:cNvPicPr preferRelativeResize="0"/>
          <p:nvPr/>
        </p:nvPicPr>
        <p:blipFill rotWithShape="1">
          <a:blip r:embed="rId3">
            <a:alphaModFix/>
          </a:blip>
          <a:srcRect b="0" l="0" r="0" t="0"/>
          <a:stretch/>
        </p:blipFill>
        <p:spPr>
          <a:xfrm>
            <a:off x="0" y="1"/>
            <a:ext cx="4635315" cy="6857999"/>
          </a:xfrm>
          <a:prstGeom prst="rect">
            <a:avLst/>
          </a:prstGeom>
          <a:noFill/>
          <a:ln>
            <a:noFill/>
          </a:ln>
        </p:spPr>
      </p:pic>
      <p:cxnSp>
        <p:nvCxnSpPr>
          <p:cNvPr id="98" name="Google Shape;98;p13"/>
          <p:cNvCxnSpPr/>
          <p:nvPr/>
        </p:nvCxnSpPr>
        <p:spPr>
          <a:xfrm>
            <a:off x="5427754" y="4141725"/>
            <a:ext cx="5636100" cy="0"/>
          </a:xfrm>
          <a:prstGeom prst="straightConnector1">
            <a:avLst/>
          </a:prstGeom>
          <a:noFill/>
          <a:ln cap="flat" cmpd="sng" w="12700">
            <a:solidFill>
              <a:srgbClr val="3F3F3F"/>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1097277" y="286600"/>
            <a:ext cx="50178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Linear Model</a:t>
            </a:r>
            <a:endParaRPr/>
          </a:p>
        </p:txBody>
      </p:sp>
      <p:sp>
        <p:nvSpPr>
          <p:cNvPr id="162" name="Google Shape;162;p22"/>
          <p:cNvSpPr txBox="1"/>
          <p:nvPr>
            <p:ph idx="1" type="body"/>
          </p:nvPr>
        </p:nvSpPr>
        <p:spPr>
          <a:xfrm>
            <a:off x="1097277" y="2108200"/>
            <a:ext cx="50178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Linear model is performed on lag1 and lag2 with data being response variable.</a:t>
            </a:r>
            <a:endParaRPr/>
          </a:p>
          <a:p>
            <a:pPr indent="-342900" lvl="0" marL="457200" rtl="0" algn="l">
              <a:spcBef>
                <a:spcPts val="1000"/>
              </a:spcBef>
              <a:spcAft>
                <a:spcPts val="0"/>
              </a:spcAft>
              <a:buSzPts val="1800"/>
              <a:buChar char="❏"/>
            </a:pPr>
            <a:r>
              <a:rPr lang="en-US"/>
              <a:t>p value of both are variables are less than 0.05, therefore the lag1 and lag2 variables are significant.</a:t>
            </a:r>
            <a:endParaRPr/>
          </a:p>
          <a:p>
            <a:pPr indent="-342900" lvl="0" marL="457200" rtl="0" algn="l">
              <a:spcBef>
                <a:spcPts val="1200"/>
              </a:spcBef>
              <a:spcAft>
                <a:spcPts val="0"/>
              </a:spcAft>
              <a:buSzPts val="1800"/>
              <a:buChar char="❏"/>
            </a:pPr>
            <a:r>
              <a:rPr lang="en-US"/>
              <a:t>Linear model is </a:t>
            </a:r>
            <a:r>
              <a:rPr lang="en-US"/>
              <a:t>significant with residual standard error 20.31</a:t>
            </a:r>
            <a:endParaRPr/>
          </a:p>
          <a:p>
            <a:pPr indent="0" lvl="0" marL="0" rtl="0" algn="l">
              <a:spcBef>
                <a:spcPts val="1200"/>
              </a:spcBef>
              <a:spcAft>
                <a:spcPts val="1000"/>
              </a:spcAft>
              <a:buNone/>
            </a:pPr>
            <a:r>
              <a:rPr lang="en-US"/>
              <a:t>fit = 4.985 - 0.7019 (Lag1) + 0.2002(Lag2)</a:t>
            </a:r>
            <a:endParaRPr/>
          </a:p>
        </p:txBody>
      </p:sp>
      <p:pic>
        <p:nvPicPr>
          <p:cNvPr id="163" name="Google Shape;163;p22"/>
          <p:cNvPicPr preferRelativeResize="0"/>
          <p:nvPr/>
        </p:nvPicPr>
        <p:blipFill>
          <a:blip r:embed="rId3">
            <a:alphaModFix/>
          </a:blip>
          <a:stretch>
            <a:fillRect/>
          </a:stretch>
        </p:blipFill>
        <p:spPr>
          <a:xfrm>
            <a:off x="6481775" y="1072575"/>
            <a:ext cx="5548301" cy="4712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Residual plot of Linear Model</a:t>
            </a:r>
            <a:endParaRPr/>
          </a:p>
        </p:txBody>
      </p:sp>
      <p:sp>
        <p:nvSpPr>
          <p:cNvPr id="169" name="Google Shape;169;p23"/>
          <p:cNvSpPr txBox="1"/>
          <p:nvPr>
            <p:ph idx="1" type="body"/>
          </p:nvPr>
        </p:nvSpPr>
        <p:spPr>
          <a:xfrm>
            <a:off x="1097277" y="2108200"/>
            <a:ext cx="5032200" cy="3760800"/>
          </a:xfrm>
          <a:prstGeom prst="rect">
            <a:avLst/>
          </a:prstGeom>
        </p:spPr>
        <p:txBody>
          <a:bodyPr anchorCtr="0" anchor="t" bIns="45700" lIns="0" spcFirstLastPara="1" rIns="0" wrap="square" tIns="45700">
            <a:noAutofit/>
          </a:bodyPr>
          <a:lstStyle/>
          <a:p>
            <a:pPr indent="-342900" lvl="0" marL="457200" rtl="0" algn="just">
              <a:spcBef>
                <a:spcPts val="1200"/>
              </a:spcBef>
              <a:spcAft>
                <a:spcPts val="0"/>
              </a:spcAft>
              <a:buSzPts val="1800"/>
              <a:buChar char="❏"/>
            </a:pPr>
            <a:r>
              <a:rPr lang="en-US"/>
              <a:t>There is no trend or pattern is followed by the residual plot of model, this shows that the model sufficiently catches the data patterns. </a:t>
            </a:r>
            <a:endParaRPr/>
          </a:p>
          <a:p>
            <a:pPr indent="0" lvl="0" marL="0" rtl="0" algn="just">
              <a:spcBef>
                <a:spcPts val="1200"/>
              </a:spcBef>
              <a:spcAft>
                <a:spcPts val="0"/>
              </a:spcAft>
              <a:buNone/>
            </a:pPr>
            <a:r>
              <a:t/>
            </a:r>
            <a:endParaRPr/>
          </a:p>
          <a:p>
            <a:pPr indent="0" lvl="0" marL="0" rtl="0" algn="just">
              <a:spcBef>
                <a:spcPts val="1200"/>
              </a:spcBef>
              <a:spcAft>
                <a:spcPts val="200"/>
              </a:spcAft>
              <a:buNone/>
            </a:pPr>
            <a:r>
              <a:rPr lang="en-US">
                <a:solidFill>
                  <a:srgbClr val="0000FF"/>
                </a:solidFill>
              </a:rPr>
              <a:t>&gt; plot(fit$fit, fit$residuals</a:t>
            </a:r>
            <a:endParaRPr/>
          </a:p>
        </p:txBody>
      </p:sp>
      <p:pic>
        <p:nvPicPr>
          <p:cNvPr id="170" name="Google Shape;170;p23"/>
          <p:cNvPicPr preferRelativeResize="0"/>
          <p:nvPr/>
        </p:nvPicPr>
        <p:blipFill rotWithShape="1">
          <a:blip r:embed="rId3">
            <a:alphaModFix/>
          </a:blip>
          <a:srcRect b="5309" l="0" r="0" t="-5310"/>
          <a:stretch/>
        </p:blipFill>
        <p:spPr>
          <a:xfrm>
            <a:off x="6281877" y="1889803"/>
            <a:ext cx="5757722" cy="32283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ARIMA Model</a:t>
            </a:r>
            <a:endParaRPr/>
          </a:p>
        </p:txBody>
      </p:sp>
      <p:sp>
        <p:nvSpPr>
          <p:cNvPr id="176" name="Google Shape;176;p24"/>
          <p:cNvSpPr txBox="1"/>
          <p:nvPr/>
        </p:nvSpPr>
        <p:spPr>
          <a:xfrm>
            <a:off x="885825" y="2119325"/>
            <a:ext cx="5329200" cy="4295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Libre Franklin"/>
              <a:buChar char="❏"/>
            </a:pPr>
            <a:r>
              <a:rPr lang="en-US" sz="1900">
                <a:latin typeface="Libre Franklin"/>
                <a:ea typeface="Libre Franklin"/>
                <a:cs typeface="Libre Franklin"/>
                <a:sym typeface="Libre Franklin"/>
              </a:rPr>
              <a:t>From the arima output, the data follow ARIMA(5,1,2) </a:t>
            </a:r>
            <a:endParaRPr sz="1900">
              <a:latin typeface="Libre Franklin"/>
              <a:ea typeface="Libre Franklin"/>
              <a:cs typeface="Libre Franklin"/>
              <a:sym typeface="Libre Franklin"/>
            </a:endParaRPr>
          </a:p>
          <a:p>
            <a:pPr indent="-349250" lvl="0" marL="457200" rtl="0" algn="l">
              <a:spcBef>
                <a:spcPts val="1000"/>
              </a:spcBef>
              <a:spcAft>
                <a:spcPts val="0"/>
              </a:spcAft>
              <a:buSzPts val="1900"/>
              <a:buFont typeface="Libre Franklin"/>
              <a:buChar char="❏"/>
            </a:pPr>
            <a:r>
              <a:rPr lang="en-US" sz="1900">
                <a:latin typeface="Libre Franklin"/>
                <a:ea typeface="Libre Franklin"/>
                <a:cs typeface="Libre Franklin"/>
                <a:sym typeface="Libre Franklin"/>
              </a:rPr>
              <a:t>On observing the coefficients </a:t>
            </a:r>
            <a:r>
              <a:rPr lang="en-US" sz="1900">
                <a:solidFill>
                  <a:schemeClr val="dk1"/>
                </a:solidFill>
                <a:latin typeface="Libre Franklin"/>
                <a:ea typeface="Libre Franklin"/>
                <a:cs typeface="Libre Franklin"/>
                <a:sym typeface="Libre Franklin"/>
              </a:rPr>
              <a:t>AR(4) coefficient is not significant as the fluctuation error is higher than the value and AR(5) is almost closer to error value.</a:t>
            </a:r>
            <a:endParaRPr sz="1900">
              <a:solidFill>
                <a:schemeClr val="dk1"/>
              </a:solidFill>
              <a:latin typeface="Libre Franklin"/>
              <a:ea typeface="Libre Franklin"/>
              <a:cs typeface="Libre Franklin"/>
              <a:sym typeface="Libre Franklin"/>
            </a:endParaRPr>
          </a:p>
          <a:p>
            <a:pPr indent="-349250" lvl="0" marL="457200" rtl="0" algn="l">
              <a:spcBef>
                <a:spcPts val="1000"/>
              </a:spcBef>
              <a:spcAft>
                <a:spcPts val="0"/>
              </a:spcAft>
              <a:buClr>
                <a:schemeClr val="dk1"/>
              </a:buClr>
              <a:buSzPts val="1900"/>
              <a:buFont typeface="Libre Franklin"/>
              <a:buChar char="❏"/>
            </a:pPr>
            <a:r>
              <a:rPr lang="en-US" sz="1900">
                <a:solidFill>
                  <a:schemeClr val="dk1"/>
                </a:solidFill>
                <a:latin typeface="Libre Franklin"/>
                <a:ea typeface="Libre Franklin"/>
                <a:cs typeface="Libre Franklin"/>
                <a:sym typeface="Libre Franklin"/>
              </a:rPr>
              <a:t>From the diagnosis test, the p-values are less than 0.05, therefore the model is not significant.</a:t>
            </a:r>
            <a:endParaRPr sz="1900">
              <a:solidFill>
                <a:schemeClr val="dk1"/>
              </a:solidFill>
              <a:latin typeface="Libre Franklin"/>
              <a:ea typeface="Libre Franklin"/>
              <a:cs typeface="Libre Franklin"/>
              <a:sym typeface="Libre Franklin"/>
            </a:endParaRPr>
          </a:p>
          <a:p>
            <a:pPr indent="-349250" lvl="0" marL="457200" rtl="0" algn="l">
              <a:spcBef>
                <a:spcPts val="1000"/>
              </a:spcBef>
              <a:spcAft>
                <a:spcPts val="0"/>
              </a:spcAft>
              <a:buSzPts val="1900"/>
              <a:buFont typeface="Libre Franklin"/>
              <a:buChar char="❏"/>
            </a:pPr>
            <a:r>
              <a:rPr lang="en-US" sz="1900">
                <a:solidFill>
                  <a:schemeClr val="dk1"/>
                </a:solidFill>
                <a:latin typeface="Libre Franklin"/>
                <a:ea typeface="Libre Franklin"/>
                <a:cs typeface="Libre Franklin"/>
                <a:sym typeface="Libre Franklin"/>
              </a:rPr>
              <a:t>We will verify taking ARIMA(3,1,2) model.</a:t>
            </a:r>
            <a:endParaRPr sz="1900">
              <a:latin typeface="Libre Franklin"/>
              <a:ea typeface="Libre Franklin"/>
              <a:cs typeface="Libre Franklin"/>
              <a:sym typeface="Libre Franklin"/>
            </a:endParaRPr>
          </a:p>
          <a:p>
            <a:pPr indent="0" lvl="0" marL="0" rtl="0" algn="l">
              <a:lnSpc>
                <a:spcPct val="115000"/>
              </a:lnSpc>
              <a:spcBef>
                <a:spcPts val="1000"/>
              </a:spcBef>
              <a:spcAft>
                <a:spcPts val="0"/>
              </a:spcAft>
              <a:buNone/>
            </a:pPr>
            <a:r>
              <a:rPr lang="en-US" sz="1900">
                <a:solidFill>
                  <a:srgbClr val="0000FF"/>
                </a:solidFill>
                <a:latin typeface="Libre Franklin"/>
                <a:ea typeface="Libre Franklin"/>
                <a:cs typeface="Libre Franklin"/>
                <a:sym typeface="Libre Franklin"/>
              </a:rPr>
              <a:t>&gt; fitts = arima(test1, order=c(5, 1, 2))</a:t>
            </a:r>
            <a:endParaRPr sz="1900">
              <a:solidFill>
                <a:srgbClr val="0000FF"/>
              </a:solidFill>
              <a:latin typeface="Libre Franklin"/>
              <a:ea typeface="Libre Franklin"/>
              <a:cs typeface="Libre Franklin"/>
              <a:sym typeface="Libre Franklin"/>
            </a:endParaRPr>
          </a:p>
          <a:p>
            <a:pPr indent="0" lvl="0" marL="0" rtl="0" algn="l">
              <a:lnSpc>
                <a:spcPct val="115000"/>
              </a:lnSpc>
              <a:spcBef>
                <a:spcPts val="0"/>
              </a:spcBef>
              <a:spcAft>
                <a:spcPts val="0"/>
              </a:spcAft>
              <a:buNone/>
            </a:pPr>
            <a:r>
              <a:rPr lang="en-US" sz="1900">
                <a:solidFill>
                  <a:srgbClr val="0000FF"/>
                </a:solidFill>
                <a:latin typeface="Libre Franklin"/>
                <a:ea typeface="Libre Franklin"/>
                <a:cs typeface="Libre Franklin"/>
                <a:sym typeface="Libre Franklin"/>
              </a:rPr>
              <a:t>&gt; fitts</a:t>
            </a:r>
            <a:endParaRPr sz="1900">
              <a:solidFill>
                <a:srgbClr val="0000FF"/>
              </a:solidFill>
              <a:latin typeface="Libre Franklin"/>
              <a:ea typeface="Libre Franklin"/>
              <a:cs typeface="Libre Franklin"/>
              <a:sym typeface="Libre Franklin"/>
            </a:endParaRPr>
          </a:p>
          <a:p>
            <a:pPr indent="0" lvl="0" marL="0" rtl="0" algn="l">
              <a:lnSpc>
                <a:spcPct val="115000"/>
              </a:lnSpc>
              <a:spcBef>
                <a:spcPts val="0"/>
              </a:spcBef>
              <a:spcAft>
                <a:spcPts val="0"/>
              </a:spcAft>
              <a:buNone/>
            </a:pPr>
            <a:r>
              <a:t/>
            </a:r>
            <a:endParaRPr sz="1900">
              <a:solidFill>
                <a:srgbClr val="0000FF"/>
              </a:solidFill>
              <a:latin typeface="Libre Franklin"/>
              <a:ea typeface="Libre Franklin"/>
              <a:cs typeface="Libre Franklin"/>
              <a:sym typeface="Libre Franklin"/>
            </a:endParaRPr>
          </a:p>
          <a:p>
            <a:pPr indent="0" lvl="0" marL="0" rtl="0" algn="l">
              <a:lnSpc>
                <a:spcPct val="115000"/>
              </a:lnSpc>
              <a:spcBef>
                <a:spcPts val="1000"/>
              </a:spcBef>
              <a:spcAft>
                <a:spcPts val="1000"/>
              </a:spcAft>
              <a:buClr>
                <a:schemeClr val="dk1"/>
              </a:buClr>
              <a:buSzPts val="1100"/>
              <a:buFont typeface="Arial"/>
              <a:buNone/>
            </a:pPr>
            <a:r>
              <a:t/>
            </a:r>
            <a:endParaRPr sz="1900">
              <a:solidFill>
                <a:srgbClr val="0000FF"/>
              </a:solidFill>
              <a:latin typeface="Libre Franklin"/>
              <a:ea typeface="Libre Franklin"/>
              <a:cs typeface="Libre Franklin"/>
              <a:sym typeface="Libre Franklin"/>
            </a:endParaRPr>
          </a:p>
        </p:txBody>
      </p:sp>
      <p:pic>
        <p:nvPicPr>
          <p:cNvPr id="177" name="Google Shape;177;p24"/>
          <p:cNvPicPr preferRelativeResize="0"/>
          <p:nvPr/>
        </p:nvPicPr>
        <p:blipFill>
          <a:blip r:embed="rId3">
            <a:alphaModFix/>
          </a:blip>
          <a:stretch>
            <a:fillRect/>
          </a:stretch>
        </p:blipFill>
        <p:spPr>
          <a:xfrm>
            <a:off x="6822925" y="414324"/>
            <a:ext cx="5200650" cy="2217173"/>
          </a:xfrm>
          <a:prstGeom prst="rect">
            <a:avLst/>
          </a:prstGeom>
          <a:noFill/>
          <a:ln>
            <a:noFill/>
          </a:ln>
        </p:spPr>
      </p:pic>
      <p:pic>
        <p:nvPicPr>
          <p:cNvPr id="178" name="Google Shape;178;p24"/>
          <p:cNvPicPr preferRelativeResize="0"/>
          <p:nvPr/>
        </p:nvPicPr>
        <p:blipFill>
          <a:blip r:embed="rId4">
            <a:alphaModFix/>
          </a:blip>
          <a:stretch>
            <a:fillRect/>
          </a:stretch>
        </p:blipFill>
        <p:spPr>
          <a:xfrm>
            <a:off x="6882450" y="2631500"/>
            <a:ext cx="5081599" cy="329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ARIMA Model</a:t>
            </a:r>
            <a:endParaRPr/>
          </a:p>
        </p:txBody>
      </p:sp>
      <p:sp>
        <p:nvSpPr>
          <p:cNvPr id="184" name="Google Shape;184;p25"/>
          <p:cNvSpPr txBox="1"/>
          <p:nvPr>
            <p:ph idx="1" type="body"/>
          </p:nvPr>
        </p:nvSpPr>
        <p:spPr>
          <a:xfrm>
            <a:off x="1097278" y="1985950"/>
            <a:ext cx="49749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By diagnosis test, the ARIMA(3,1,2) is </a:t>
            </a:r>
            <a:r>
              <a:rPr lang="en-US"/>
              <a:t>significant</a:t>
            </a:r>
            <a:r>
              <a:rPr lang="en-US"/>
              <a:t> as all p-values is greater than 0.05. </a:t>
            </a:r>
            <a:endParaRPr/>
          </a:p>
          <a:p>
            <a:pPr indent="-342900" lvl="0" marL="457200" rtl="0" algn="l">
              <a:spcBef>
                <a:spcPts val="1000"/>
              </a:spcBef>
              <a:spcAft>
                <a:spcPts val="0"/>
              </a:spcAft>
              <a:buSzPts val="1800"/>
              <a:buChar char="❏"/>
            </a:pPr>
            <a:r>
              <a:rPr lang="en-US"/>
              <a:t>Therefore ARIMA(3,1,2) model captures all the data.</a:t>
            </a:r>
            <a:endParaRPr/>
          </a:p>
          <a:p>
            <a:pPr indent="-342900" lvl="0" marL="457200" rtl="0" algn="l">
              <a:spcBef>
                <a:spcPts val="1200"/>
              </a:spcBef>
              <a:spcAft>
                <a:spcPts val="0"/>
              </a:spcAft>
              <a:buSzPts val="1800"/>
              <a:buChar char="❏"/>
            </a:pPr>
            <a:r>
              <a:rPr lang="en-US"/>
              <a:t>The fitted model, </a:t>
            </a:r>
            <a:endParaRPr/>
          </a:p>
          <a:p>
            <a:pPr indent="0" lvl="0" marL="457200" rtl="0" algn="l">
              <a:spcBef>
                <a:spcPts val="1200"/>
              </a:spcBef>
              <a:spcAft>
                <a:spcPts val="0"/>
              </a:spcAft>
              <a:buNone/>
            </a:pPr>
            <a:r>
              <a:rPr lang="en-US">
                <a:solidFill>
                  <a:schemeClr val="dk1"/>
                </a:solidFill>
                <a:latin typeface="Arial"/>
                <a:ea typeface="Arial"/>
                <a:cs typeface="Arial"/>
                <a:sym typeface="Arial"/>
              </a:rPr>
              <a:t>d</a:t>
            </a:r>
            <a:r>
              <a:rPr baseline="-25000" lang="en-US">
                <a:solidFill>
                  <a:schemeClr val="dk1"/>
                </a:solidFill>
                <a:latin typeface="Arial"/>
                <a:ea typeface="Arial"/>
                <a:cs typeface="Arial"/>
                <a:sym typeface="Arial"/>
              </a:rPr>
              <a:t>t </a:t>
            </a:r>
            <a:r>
              <a:rPr lang="en-US">
                <a:solidFill>
                  <a:schemeClr val="dk1"/>
                </a:solidFill>
                <a:latin typeface="Arial"/>
                <a:ea typeface="Arial"/>
                <a:cs typeface="Arial"/>
                <a:sym typeface="Arial"/>
              </a:rPr>
              <a:t>= </a:t>
            </a:r>
            <a:r>
              <a:rPr lang="en-US" sz="1800">
                <a:solidFill>
                  <a:schemeClr val="dk1"/>
                </a:solidFill>
                <a:latin typeface="Arial"/>
                <a:ea typeface="Arial"/>
                <a:cs typeface="Arial"/>
                <a:sym typeface="Arial"/>
              </a:rPr>
              <a:t>1.4830</a:t>
            </a:r>
            <a:r>
              <a:rPr lang="en-US">
                <a:solidFill>
                  <a:schemeClr val="dk1"/>
                </a:solidFill>
                <a:latin typeface="Arial"/>
                <a:ea typeface="Arial"/>
                <a:cs typeface="Arial"/>
                <a:sym typeface="Arial"/>
              </a:rPr>
              <a:t>d</a:t>
            </a:r>
            <a:r>
              <a:rPr baseline="-25000" lang="en-US">
                <a:solidFill>
                  <a:schemeClr val="dk1"/>
                </a:solidFill>
                <a:latin typeface="Arial"/>
                <a:ea typeface="Arial"/>
                <a:cs typeface="Arial"/>
                <a:sym typeface="Arial"/>
              </a:rPr>
              <a:t>t-1</a:t>
            </a:r>
            <a:r>
              <a:rPr lang="en-US" sz="1800">
                <a:solidFill>
                  <a:schemeClr val="dk1"/>
                </a:solidFill>
                <a:latin typeface="Arial"/>
                <a:ea typeface="Arial"/>
                <a:cs typeface="Arial"/>
                <a:sym typeface="Arial"/>
              </a:rPr>
              <a:t>- 0.4894</a:t>
            </a:r>
            <a:r>
              <a:rPr lang="en-US">
                <a:solidFill>
                  <a:schemeClr val="dk1"/>
                </a:solidFill>
                <a:latin typeface="Arial"/>
                <a:ea typeface="Arial"/>
                <a:cs typeface="Arial"/>
                <a:sym typeface="Arial"/>
              </a:rPr>
              <a:t>d</a:t>
            </a:r>
            <a:r>
              <a:rPr baseline="-25000" lang="en-US">
                <a:solidFill>
                  <a:schemeClr val="dk1"/>
                </a:solidFill>
                <a:latin typeface="Arial"/>
                <a:ea typeface="Arial"/>
                <a:cs typeface="Arial"/>
                <a:sym typeface="Arial"/>
              </a:rPr>
              <a:t>t-2</a:t>
            </a:r>
            <a:r>
              <a:rPr lang="en-US" sz="1800">
                <a:solidFill>
                  <a:schemeClr val="dk1"/>
                </a:solidFill>
                <a:latin typeface="Arial"/>
                <a:ea typeface="Arial"/>
                <a:cs typeface="Arial"/>
                <a:sym typeface="Arial"/>
              </a:rPr>
              <a:t>-0.0753</a:t>
            </a:r>
            <a:r>
              <a:rPr lang="en-US">
                <a:solidFill>
                  <a:schemeClr val="dk1"/>
                </a:solidFill>
                <a:latin typeface="Arial"/>
                <a:ea typeface="Arial"/>
                <a:cs typeface="Arial"/>
                <a:sym typeface="Arial"/>
              </a:rPr>
              <a:t>d</a:t>
            </a:r>
            <a:r>
              <a:rPr baseline="-25000" lang="en-US">
                <a:solidFill>
                  <a:schemeClr val="dk1"/>
                </a:solidFill>
                <a:latin typeface="Arial"/>
                <a:ea typeface="Arial"/>
                <a:cs typeface="Arial"/>
                <a:sym typeface="Arial"/>
              </a:rPr>
              <a:t>t-3</a:t>
            </a:r>
            <a:r>
              <a:rPr lang="en-US">
                <a:solidFill>
                  <a:schemeClr val="dk1"/>
                </a:solidFill>
                <a:latin typeface="Arial"/>
                <a:ea typeface="Arial"/>
                <a:cs typeface="Arial"/>
                <a:sym typeface="Arial"/>
              </a:rPr>
              <a:t> + Z</a:t>
            </a:r>
            <a:r>
              <a:rPr baseline="-25000" lang="en-US">
                <a:solidFill>
                  <a:schemeClr val="dk1"/>
                </a:solidFill>
                <a:latin typeface="Arial"/>
                <a:ea typeface="Arial"/>
                <a:cs typeface="Arial"/>
                <a:sym typeface="Arial"/>
              </a:rPr>
              <a:t>t </a:t>
            </a:r>
            <a:r>
              <a:rPr lang="en-US" sz="1800">
                <a:solidFill>
                  <a:schemeClr val="dk1"/>
                </a:solidFill>
                <a:latin typeface="Arial"/>
                <a:ea typeface="Arial"/>
                <a:cs typeface="Arial"/>
                <a:sym typeface="Arial"/>
              </a:rPr>
              <a:t>+ 1.8951</a:t>
            </a:r>
            <a:r>
              <a:rPr lang="en-US">
                <a:solidFill>
                  <a:schemeClr val="dk1"/>
                </a:solidFill>
                <a:latin typeface="Arial"/>
                <a:ea typeface="Arial"/>
                <a:cs typeface="Arial"/>
                <a:sym typeface="Arial"/>
              </a:rPr>
              <a:t>Z</a:t>
            </a:r>
            <a:r>
              <a:rPr baseline="-25000" lang="en-US">
                <a:solidFill>
                  <a:schemeClr val="dk1"/>
                </a:solidFill>
                <a:latin typeface="Arial"/>
                <a:ea typeface="Arial"/>
                <a:cs typeface="Arial"/>
                <a:sym typeface="Arial"/>
              </a:rPr>
              <a:t>t-1 </a:t>
            </a:r>
            <a:r>
              <a:rPr lang="en-US">
                <a:solidFill>
                  <a:schemeClr val="dk1"/>
                </a:solidFill>
                <a:latin typeface="Arial"/>
                <a:ea typeface="Arial"/>
                <a:cs typeface="Arial"/>
                <a:sym typeface="Arial"/>
              </a:rPr>
              <a:t>- </a:t>
            </a:r>
            <a:r>
              <a:rPr lang="en-US" sz="1800">
                <a:solidFill>
                  <a:schemeClr val="dk1"/>
                </a:solidFill>
                <a:latin typeface="Arial"/>
                <a:ea typeface="Arial"/>
                <a:cs typeface="Arial"/>
                <a:sym typeface="Arial"/>
              </a:rPr>
              <a:t>0.9337</a:t>
            </a:r>
            <a:r>
              <a:rPr lang="en-US">
                <a:solidFill>
                  <a:schemeClr val="dk1"/>
                </a:solidFill>
                <a:latin typeface="Arial"/>
                <a:ea typeface="Arial"/>
                <a:cs typeface="Arial"/>
                <a:sym typeface="Arial"/>
              </a:rPr>
              <a:t> Z</a:t>
            </a:r>
            <a:r>
              <a:rPr baseline="-25000" lang="en-US">
                <a:solidFill>
                  <a:schemeClr val="dk1"/>
                </a:solidFill>
                <a:latin typeface="Arial"/>
                <a:ea typeface="Arial"/>
                <a:cs typeface="Arial"/>
                <a:sym typeface="Arial"/>
              </a:rPr>
              <a:t>t-2</a:t>
            </a:r>
            <a:endParaRPr baseline="-25000">
              <a:solidFill>
                <a:schemeClr val="dk1"/>
              </a:solidFill>
              <a:latin typeface="Arial"/>
              <a:ea typeface="Arial"/>
              <a:cs typeface="Arial"/>
              <a:sym typeface="Arial"/>
            </a:endParaRPr>
          </a:p>
          <a:p>
            <a:pPr indent="0" lvl="0" marL="457200" rtl="0" algn="l">
              <a:spcBef>
                <a:spcPts val="1200"/>
              </a:spcBef>
              <a:spcAft>
                <a:spcPts val="1000"/>
              </a:spcAft>
              <a:buNone/>
            </a:pPr>
            <a:r>
              <a:t/>
            </a:r>
            <a:endParaRPr/>
          </a:p>
        </p:txBody>
      </p:sp>
      <p:pic>
        <p:nvPicPr>
          <p:cNvPr id="185" name="Google Shape;185;p25"/>
          <p:cNvPicPr preferRelativeResize="0"/>
          <p:nvPr/>
        </p:nvPicPr>
        <p:blipFill>
          <a:blip r:embed="rId3">
            <a:alphaModFix/>
          </a:blip>
          <a:stretch>
            <a:fillRect/>
          </a:stretch>
        </p:blipFill>
        <p:spPr>
          <a:xfrm>
            <a:off x="6430825" y="286600"/>
            <a:ext cx="5599275" cy="2190750"/>
          </a:xfrm>
          <a:prstGeom prst="rect">
            <a:avLst/>
          </a:prstGeom>
          <a:noFill/>
          <a:ln>
            <a:noFill/>
          </a:ln>
        </p:spPr>
      </p:pic>
      <p:pic>
        <p:nvPicPr>
          <p:cNvPr id="186" name="Google Shape;186;p25"/>
          <p:cNvPicPr preferRelativeResize="0"/>
          <p:nvPr/>
        </p:nvPicPr>
        <p:blipFill>
          <a:blip r:embed="rId4">
            <a:alphaModFix/>
          </a:blip>
          <a:stretch>
            <a:fillRect/>
          </a:stretch>
        </p:blipFill>
        <p:spPr>
          <a:xfrm>
            <a:off x="6324600" y="2674775"/>
            <a:ext cx="5705500" cy="347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Forecasting</a:t>
            </a:r>
            <a:endParaRPr/>
          </a:p>
        </p:txBody>
      </p:sp>
      <p:sp>
        <p:nvSpPr>
          <p:cNvPr id="192" name="Google Shape;192;p26"/>
          <p:cNvSpPr txBox="1"/>
          <p:nvPr>
            <p:ph idx="1" type="body"/>
          </p:nvPr>
        </p:nvSpPr>
        <p:spPr>
          <a:xfrm>
            <a:off x="1097275" y="1922450"/>
            <a:ext cx="5332200" cy="13065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On comparing predicted and actual values, some predicted values are closer to </a:t>
            </a:r>
            <a:r>
              <a:rPr lang="en-US"/>
              <a:t>actual</a:t>
            </a:r>
            <a:r>
              <a:rPr lang="en-US"/>
              <a:t> and some values are </a:t>
            </a:r>
            <a:r>
              <a:rPr lang="en-US"/>
              <a:t>deviated </a:t>
            </a:r>
            <a:r>
              <a:rPr lang="en-US"/>
              <a:t>from actual values.</a:t>
            </a:r>
            <a:endParaRPr/>
          </a:p>
        </p:txBody>
      </p:sp>
      <p:pic>
        <p:nvPicPr>
          <p:cNvPr id="193" name="Google Shape;193;p26"/>
          <p:cNvPicPr preferRelativeResize="0"/>
          <p:nvPr/>
        </p:nvPicPr>
        <p:blipFill>
          <a:blip r:embed="rId3">
            <a:alphaModFix/>
          </a:blip>
          <a:stretch>
            <a:fillRect/>
          </a:stretch>
        </p:blipFill>
        <p:spPr>
          <a:xfrm>
            <a:off x="6985000" y="371425"/>
            <a:ext cx="4790601" cy="2344375"/>
          </a:xfrm>
          <a:prstGeom prst="rect">
            <a:avLst/>
          </a:prstGeom>
          <a:noFill/>
          <a:ln>
            <a:noFill/>
          </a:ln>
        </p:spPr>
      </p:pic>
      <p:pic>
        <p:nvPicPr>
          <p:cNvPr id="194" name="Google Shape;194;p26"/>
          <p:cNvPicPr preferRelativeResize="0"/>
          <p:nvPr/>
        </p:nvPicPr>
        <p:blipFill>
          <a:blip r:embed="rId4">
            <a:alphaModFix/>
          </a:blip>
          <a:stretch>
            <a:fillRect/>
          </a:stretch>
        </p:blipFill>
        <p:spPr>
          <a:xfrm>
            <a:off x="1505525" y="3644275"/>
            <a:ext cx="4648200" cy="2243900"/>
          </a:xfrm>
          <a:prstGeom prst="rect">
            <a:avLst/>
          </a:prstGeom>
          <a:noFill/>
          <a:ln>
            <a:noFill/>
          </a:ln>
        </p:spPr>
      </p:pic>
      <p:pic>
        <p:nvPicPr>
          <p:cNvPr id="195" name="Google Shape;195;p26"/>
          <p:cNvPicPr preferRelativeResize="0"/>
          <p:nvPr/>
        </p:nvPicPr>
        <p:blipFill>
          <a:blip r:embed="rId5">
            <a:alphaModFix/>
          </a:blip>
          <a:stretch>
            <a:fillRect/>
          </a:stretch>
        </p:blipFill>
        <p:spPr>
          <a:xfrm>
            <a:off x="6638650" y="2963975"/>
            <a:ext cx="5195451" cy="3206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Aggregating SunSpots by Year</a:t>
            </a:r>
            <a:endParaRPr/>
          </a:p>
        </p:txBody>
      </p:sp>
      <p:sp>
        <p:nvSpPr>
          <p:cNvPr id="201" name="Google Shape;201;p27"/>
          <p:cNvSpPr txBox="1"/>
          <p:nvPr>
            <p:ph idx="1" type="body"/>
          </p:nvPr>
        </p:nvSpPr>
        <p:spPr>
          <a:xfrm>
            <a:off x="1097275" y="2108200"/>
            <a:ext cx="73446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As the residual plot, null hypothesis is rejected for higher lags.</a:t>
            </a:r>
            <a:endParaRPr/>
          </a:p>
          <a:p>
            <a:pPr indent="-342900" lvl="0" marL="457200" rtl="0" algn="l">
              <a:spcBef>
                <a:spcPts val="1000"/>
              </a:spcBef>
              <a:spcAft>
                <a:spcPts val="0"/>
              </a:spcAft>
              <a:buSzPts val="1800"/>
              <a:buChar char="❏"/>
            </a:pPr>
            <a:r>
              <a:rPr lang="en-US"/>
              <a:t>Performed analysis by </a:t>
            </a:r>
            <a:r>
              <a:rPr lang="en-US"/>
              <a:t>aggregating</a:t>
            </a:r>
            <a:r>
              <a:rPr lang="en-US"/>
              <a:t> the sum  of the SunSpots each year</a:t>
            </a:r>
            <a:endParaRPr/>
          </a:p>
          <a:p>
            <a:pPr indent="-342900" lvl="0" marL="457200" rtl="0" algn="l">
              <a:spcBef>
                <a:spcPts val="1200"/>
              </a:spcBef>
              <a:spcAft>
                <a:spcPts val="0"/>
              </a:spcAft>
              <a:buSzPts val="1800"/>
              <a:buChar char="❏"/>
            </a:pPr>
            <a:r>
              <a:rPr lang="en-US"/>
              <a:t>Now data consists of 235 records from year 1749 - 1983</a:t>
            </a:r>
            <a:endParaRPr/>
          </a:p>
          <a:p>
            <a:pPr indent="-342900" lvl="0" marL="457200" rtl="0" algn="l">
              <a:spcBef>
                <a:spcPts val="1000"/>
              </a:spcBef>
              <a:spcAft>
                <a:spcPts val="0"/>
              </a:spcAft>
              <a:buSzPts val="1800"/>
              <a:buChar char="❏"/>
            </a:pPr>
            <a:r>
              <a:rPr lang="en-US"/>
              <a:t>Last 10 years records are moved into dat2 for forecast comparison</a:t>
            </a:r>
            <a:endParaRPr/>
          </a:p>
          <a:p>
            <a:pPr indent="-342900" lvl="0" marL="457200" rtl="0" algn="l">
              <a:spcBef>
                <a:spcPts val="1000"/>
              </a:spcBef>
              <a:spcAft>
                <a:spcPts val="0"/>
              </a:spcAft>
              <a:buSzPts val="1800"/>
              <a:buChar char="❏"/>
            </a:pPr>
            <a:r>
              <a:rPr lang="en-US"/>
              <a:t>First 225 years are considered for the analysis</a:t>
            </a:r>
            <a:endParaRPr/>
          </a:p>
          <a:p>
            <a:pPr indent="0" lvl="0" marL="0" rtl="0" algn="l">
              <a:lnSpc>
                <a:spcPct val="100000"/>
              </a:lnSpc>
              <a:spcBef>
                <a:spcPts val="1200"/>
              </a:spcBef>
              <a:spcAft>
                <a:spcPts val="0"/>
              </a:spcAft>
              <a:buNone/>
            </a:pPr>
            <a:r>
              <a:rPr lang="en-US">
                <a:solidFill>
                  <a:srgbClr val="0000FF"/>
                </a:solidFill>
              </a:rPr>
              <a:t>&gt; yeardat = aggregate(Sunspots~Year,data = data,FUN = "sum")</a:t>
            </a:r>
            <a:endParaRPr>
              <a:solidFill>
                <a:srgbClr val="0000FF"/>
              </a:solidFill>
            </a:endParaRPr>
          </a:p>
          <a:p>
            <a:pPr indent="0" lvl="0" marL="0" rtl="0" algn="l">
              <a:lnSpc>
                <a:spcPct val="100000"/>
              </a:lnSpc>
              <a:spcBef>
                <a:spcPts val="0"/>
              </a:spcBef>
              <a:spcAft>
                <a:spcPts val="0"/>
              </a:spcAft>
              <a:buClr>
                <a:schemeClr val="dk1"/>
              </a:buClr>
              <a:buSzPts val="1100"/>
              <a:buFont typeface="Arial"/>
              <a:buNone/>
            </a:pPr>
            <a:r>
              <a:rPr lang="en-US">
                <a:solidFill>
                  <a:srgbClr val="0000FF"/>
                </a:solidFill>
              </a:rPr>
              <a:t>&gt;dat1 &lt;- yeardat[c(1:225),]</a:t>
            </a:r>
            <a:endParaRPr>
              <a:solidFill>
                <a:srgbClr val="0000FF"/>
              </a:solidFill>
            </a:endParaRPr>
          </a:p>
          <a:p>
            <a:pPr indent="0" lvl="0" marL="0" rtl="0" algn="l">
              <a:lnSpc>
                <a:spcPct val="100000"/>
              </a:lnSpc>
              <a:spcBef>
                <a:spcPts val="0"/>
              </a:spcBef>
              <a:spcAft>
                <a:spcPts val="0"/>
              </a:spcAft>
              <a:buClr>
                <a:schemeClr val="dk1"/>
              </a:buClr>
              <a:buSzPts val="1100"/>
              <a:buFont typeface="Arial"/>
              <a:buNone/>
            </a:pPr>
            <a:r>
              <a:rPr lang="en-US">
                <a:solidFill>
                  <a:srgbClr val="0000FF"/>
                </a:solidFill>
              </a:rPr>
              <a:t>&gt;dat2 &lt;-yeardat[c(226:235),]</a:t>
            </a:r>
            <a:endParaRPr>
              <a:solidFill>
                <a:srgbClr val="0000FF"/>
              </a:solidFill>
            </a:endParaRPr>
          </a:p>
          <a:p>
            <a:pPr indent="0" lvl="0" marL="0" rtl="0" algn="l">
              <a:lnSpc>
                <a:spcPct val="100000"/>
              </a:lnSpc>
              <a:spcBef>
                <a:spcPts val="0"/>
              </a:spcBef>
              <a:spcAft>
                <a:spcPts val="0"/>
              </a:spcAft>
              <a:buClr>
                <a:schemeClr val="dk1"/>
              </a:buClr>
              <a:buSzPts val="1100"/>
              <a:buFont typeface="Arial"/>
              <a:buNone/>
            </a:pPr>
            <a:r>
              <a:t/>
            </a:r>
            <a:endParaRPr>
              <a:solidFill>
                <a:srgbClr val="0000FF"/>
              </a:solidFill>
            </a:endParaRPr>
          </a:p>
          <a:p>
            <a:pPr indent="0" lvl="0" marL="0" rtl="0" algn="l">
              <a:spcBef>
                <a:spcPts val="1200"/>
              </a:spcBef>
              <a:spcAft>
                <a:spcPts val="0"/>
              </a:spcAft>
              <a:buNone/>
            </a:pPr>
            <a:r>
              <a:t/>
            </a:r>
            <a:endParaRPr sz="2400">
              <a:solidFill>
                <a:srgbClr val="0000FF"/>
              </a:solidFill>
            </a:endParaRPr>
          </a:p>
          <a:p>
            <a:pPr indent="0" lvl="0" marL="0" rtl="0" algn="l">
              <a:spcBef>
                <a:spcPts val="1200"/>
              </a:spcBef>
              <a:spcAft>
                <a:spcPts val="1000"/>
              </a:spcAft>
              <a:buNone/>
            </a:pPr>
            <a:r>
              <a:t/>
            </a:r>
            <a:endParaRPr/>
          </a:p>
        </p:txBody>
      </p:sp>
      <p:pic>
        <p:nvPicPr>
          <p:cNvPr id="202" name="Google Shape;202;p27"/>
          <p:cNvPicPr preferRelativeResize="0"/>
          <p:nvPr/>
        </p:nvPicPr>
        <p:blipFill>
          <a:blip r:embed="rId3">
            <a:alphaModFix/>
          </a:blip>
          <a:stretch>
            <a:fillRect/>
          </a:stretch>
        </p:blipFill>
        <p:spPr>
          <a:xfrm>
            <a:off x="8556575" y="2422525"/>
            <a:ext cx="2390550" cy="334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Plotting Time Series</a:t>
            </a:r>
            <a:endParaRPr/>
          </a:p>
        </p:txBody>
      </p:sp>
      <p:sp>
        <p:nvSpPr>
          <p:cNvPr id="208" name="Google Shape;208;p28"/>
          <p:cNvSpPr txBox="1"/>
          <p:nvPr>
            <p:ph idx="1" type="body"/>
          </p:nvPr>
        </p:nvSpPr>
        <p:spPr>
          <a:xfrm>
            <a:off x="1097277" y="2108200"/>
            <a:ext cx="50322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From time series plot, the data points are fluctuating - no periodic effect</a:t>
            </a:r>
            <a:endParaRPr/>
          </a:p>
          <a:p>
            <a:pPr indent="-342900" lvl="0" marL="457200" rtl="0" algn="l">
              <a:spcBef>
                <a:spcPts val="1200"/>
              </a:spcBef>
              <a:spcAft>
                <a:spcPts val="0"/>
              </a:spcAft>
              <a:buSzPts val="1800"/>
              <a:buChar char="❏"/>
            </a:pPr>
            <a:r>
              <a:rPr lang="en-US">
                <a:solidFill>
                  <a:schemeClr val="dk1"/>
                </a:solidFill>
              </a:rPr>
              <a:t>The plot is changing over the time, it is not having constant mean and variance. We will check stationary of data by performing Dickey-fuller test.</a:t>
            </a:r>
            <a:endParaRPr>
              <a:solidFill>
                <a:schemeClr val="dk1"/>
              </a:solidFill>
            </a:endParaRPr>
          </a:p>
          <a:p>
            <a:pPr indent="0" lvl="0" marL="0" rtl="0" algn="l">
              <a:spcBef>
                <a:spcPts val="1200"/>
              </a:spcBef>
              <a:spcAft>
                <a:spcPts val="0"/>
              </a:spcAft>
              <a:buNone/>
            </a:pPr>
            <a:r>
              <a:rPr lang="en-US">
                <a:solidFill>
                  <a:srgbClr val="0000FF"/>
                </a:solidFill>
              </a:rPr>
              <a:t>x&lt;-subset(dat1, select = Sunspots)</a:t>
            </a:r>
            <a:endParaRPr>
              <a:solidFill>
                <a:srgbClr val="0000FF"/>
              </a:solidFill>
            </a:endParaRPr>
          </a:p>
          <a:p>
            <a:pPr indent="0" lvl="0" marL="0" rtl="0" algn="l">
              <a:spcBef>
                <a:spcPts val="1200"/>
              </a:spcBef>
              <a:spcAft>
                <a:spcPts val="0"/>
              </a:spcAft>
              <a:buNone/>
            </a:pPr>
            <a:r>
              <a:rPr lang="en-US">
                <a:solidFill>
                  <a:srgbClr val="0000FF"/>
                </a:solidFill>
              </a:rPr>
              <a:t>x1&lt;-ts(x)</a:t>
            </a:r>
            <a:endParaRPr>
              <a:solidFill>
                <a:srgbClr val="0000FF"/>
              </a:solidFill>
            </a:endParaRPr>
          </a:p>
          <a:p>
            <a:pPr indent="0" lvl="0" marL="0" rtl="0" algn="l">
              <a:spcBef>
                <a:spcPts val="1200"/>
              </a:spcBef>
              <a:spcAft>
                <a:spcPts val="0"/>
              </a:spcAft>
              <a:buNone/>
            </a:pPr>
            <a:r>
              <a:rPr lang="en-US">
                <a:solidFill>
                  <a:srgbClr val="0000FF"/>
                </a:solidFill>
              </a:rPr>
              <a:t>ts.plot(x1)</a:t>
            </a:r>
            <a:endParaRPr>
              <a:solidFill>
                <a:srgbClr val="0000FF"/>
              </a:solidFill>
            </a:endParaRPr>
          </a:p>
          <a:p>
            <a:pPr indent="0" lvl="0" marL="0" rtl="0" algn="l">
              <a:spcBef>
                <a:spcPts val="1200"/>
              </a:spcBef>
              <a:spcAft>
                <a:spcPts val="1000"/>
              </a:spcAft>
              <a:buNone/>
            </a:pPr>
            <a:r>
              <a:t/>
            </a:r>
            <a:endParaRPr>
              <a:solidFill>
                <a:schemeClr val="dk1"/>
              </a:solidFill>
            </a:endParaRPr>
          </a:p>
        </p:txBody>
      </p:sp>
      <p:pic>
        <p:nvPicPr>
          <p:cNvPr id="209" name="Google Shape;209;p28"/>
          <p:cNvPicPr preferRelativeResize="0"/>
          <p:nvPr/>
        </p:nvPicPr>
        <p:blipFill>
          <a:blip r:embed="rId3">
            <a:alphaModFix/>
          </a:blip>
          <a:stretch>
            <a:fillRect/>
          </a:stretch>
        </p:blipFill>
        <p:spPr>
          <a:xfrm>
            <a:off x="6196150" y="2108200"/>
            <a:ext cx="5757724" cy="376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Stationary test</a:t>
            </a:r>
            <a:endParaRPr/>
          </a:p>
        </p:txBody>
      </p:sp>
      <p:sp>
        <p:nvSpPr>
          <p:cNvPr id="215" name="Google Shape;215;p29"/>
          <p:cNvSpPr txBox="1"/>
          <p:nvPr>
            <p:ph idx="1" type="body"/>
          </p:nvPr>
        </p:nvSpPr>
        <p:spPr>
          <a:xfrm>
            <a:off x="1097275" y="2108200"/>
            <a:ext cx="5117700" cy="3760800"/>
          </a:xfrm>
          <a:prstGeom prst="rect">
            <a:avLst/>
          </a:prstGeom>
        </p:spPr>
        <p:txBody>
          <a:bodyPr anchorCtr="0" anchor="t" bIns="45700" lIns="0" spcFirstLastPara="1" rIns="0" wrap="square" tIns="45700">
            <a:noAutofit/>
          </a:bodyPr>
          <a:lstStyle/>
          <a:p>
            <a:pPr indent="-342900" lvl="0" marL="457200" rtl="0" algn="l">
              <a:lnSpc>
                <a:spcPct val="115000"/>
              </a:lnSpc>
              <a:spcBef>
                <a:spcPts val="0"/>
              </a:spcBef>
              <a:spcAft>
                <a:spcPts val="0"/>
              </a:spcAft>
              <a:buSzPts val="1800"/>
              <a:buChar char="❏"/>
            </a:pPr>
            <a:r>
              <a:rPr lang="en-US"/>
              <a:t>For all the type 1,2 and 3 we see that p value is  less than 0.05. We reject null hypothesis saying the data is stationary at 5% level of significance.</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solidFill>
                  <a:srgbClr val="0000FF"/>
                </a:solidFill>
              </a:rPr>
              <a:t> &gt; t &lt;- data.matrix(x[1:225,])</a:t>
            </a:r>
            <a:endParaRPr>
              <a:solidFill>
                <a:srgbClr val="0000FF"/>
              </a:solidFill>
            </a:endParaRPr>
          </a:p>
          <a:p>
            <a:pPr indent="0" lvl="0" marL="0" rtl="0" algn="l">
              <a:lnSpc>
                <a:spcPct val="115000"/>
              </a:lnSpc>
              <a:spcBef>
                <a:spcPts val="0"/>
              </a:spcBef>
              <a:spcAft>
                <a:spcPts val="0"/>
              </a:spcAft>
              <a:buNone/>
            </a:pPr>
            <a:r>
              <a:rPr lang="en-US">
                <a:solidFill>
                  <a:srgbClr val="0000FF"/>
                </a:solidFill>
              </a:rPr>
              <a:t>&gt; stationary.test(t)</a:t>
            </a:r>
            <a:endParaRPr>
              <a:solidFill>
                <a:srgbClr val="0000FF"/>
              </a:solidFill>
            </a:endParaRPr>
          </a:p>
        </p:txBody>
      </p:sp>
      <p:pic>
        <p:nvPicPr>
          <p:cNvPr id="216" name="Google Shape;216;p29"/>
          <p:cNvPicPr preferRelativeResize="0"/>
          <p:nvPr/>
        </p:nvPicPr>
        <p:blipFill>
          <a:blip r:embed="rId3">
            <a:alphaModFix/>
          </a:blip>
          <a:stretch>
            <a:fillRect/>
          </a:stretch>
        </p:blipFill>
        <p:spPr>
          <a:xfrm>
            <a:off x="7153200" y="1071550"/>
            <a:ext cx="4715500" cy="5298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000000"/>
                </a:solidFill>
              </a:rPr>
              <a:t>ACF &amp; PACF</a:t>
            </a:r>
            <a:endParaRPr>
              <a:solidFill>
                <a:srgbClr val="000000"/>
              </a:solidFill>
            </a:endParaRPr>
          </a:p>
        </p:txBody>
      </p:sp>
      <p:sp>
        <p:nvSpPr>
          <p:cNvPr id="222" name="Google Shape;222;p30"/>
          <p:cNvSpPr txBox="1"/>
          <p:nvPr/>
        </p:nvSpPr>
        <p:spPr>
          <a:xfrm>
            <a:off x="828675" y="2128850"/>
            <a:ext cx="6300900" cy="4043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Libre Franklin"/>
              <a:buChar char="❏"/>
            </a:pPr>
            <a:r>
              <a:rPr lang="en-US" sz="1900">
                <a:latin typeface="Libre Franklin"/>
                <a:ea typeface="Libre Franklin"/>
                <a:cs typeface="Libre Franklin"/>
                <a:sym typeface="Libre Franklin"/>
              </a:rPr>
              <a:t>The ACF plot shows, lag 1 has highest correlation around 1 and remaining lags decaying to zero. Hence MA(1) component is expected.</a:t>
            </a:r>
            <a:endParaRPr sz="1900">
              <a:latin typeface="Libre Franklin"/>
              <a:ea typeface="Libre Franklin"/>
              <a:cs typeface="Libre Franklin"/>
              <a:sym typeface="Libre Franklin"/>
            </a:endParaRPr>
          </a:p>
          <a:p>
            <a:pPr indent="-349250" lvl="0" marL="457200" rtl="0" algn="l">
              <a:spcBef>
                <a:spcPts val="1000"/>
              </a:spcBef>
              <a:spcAft>
                <a:spcPts val="0"/>
              </a:spcAft>
              <a:buSzPts val="1900"/>
              <a:buFont typeface="Libre Franklin"/>
              <a:buChar char="❏"/>
            </a:pPr>
            <a:r>
              <a:rPr lang="en-US" sz="1900">
                <a:latin typeface="Libre Franklin"/>
                <a:ea typeface="Libre Franklin"/>
                <a:cs typeface="Libre Franklin"/>
                <a:sym typeface="Libre Franklin"/>
              </a:rPr>
              <a:t>From PACF plot, 2 peaks of lags indicate AR(2) component is expected.</a:t>
            </a:r>
            <a:endParaRPr sz="1900">
              <a:latin typeface="Libre Franklin"/>
              <a:ea typeface="Libre Franklin"/>
              <a:cs typeface="Libre Franklin"/>
              <a:sym typeface="Libre Franklin"/>
            </a:endParaRPr>
          </a:p>
          <a:p>
            <a:pPr indent="-349250" lvl="0" marL="457200" rtl="0" algn="l">
              <a:spcBef>
                <a:spcPts val="1000"/>
              </a:spcBef>
              <a:spcAft>
                <a:spcPts val="0"/>
              </a:spcAft>
              <a:buSzPts val="1900"/>
              <a:buFont typeface="Libre Franklin"/>
              <a:buChar char="❏"/>
            </a:pPr>
            <a:r>
              <a:rPr lang="en-US" sz="1900">
                <a:latin typeface="Libre Franklin"/>
                <a:ea typeface="Libre Franklin"/>
                <a:cs typeface="Libre Franklin"/>
                <a:sym typeface="Libre Franklin"/>
              </a:rPr>
              <a:t>These patterns represent the data follows AR and MA components.</a:t>
            </a:r>
            <a:endParaRPr sz="1900">
              <a:latin typeface="Libre Franklin"/>
              <a:ea typeface="Libre Franklin"/>
              <a:cs typeface="Libre Franklin"/>
              <a:sym typeface="Libre Franklin"/>
            </a:endParaRPr>
          </a:p>
          <a:p>
            <a:pPr indent="0" lvl="0" marL="0" rtl="0" algn="l">
              <a:spcBef>
                <a:spcPts val="1000"/>
              </a:spcBef>
              <a:spcAft>
                <a:spcPts val="0"/>
              </a:spcAft>
              <a:buNone/>
            </a:pPr>
            <a:r>
              <a:t/>
            </a:r>
            <a:endParaRPr sz="1900">
              <a:latin typeface="Libre Franklin"/>
              <a:ea typeface="Libre Franklin"/>
              <a:cs typeface="Libre Franklin"/>
              <a:sym typeface="Libre Franklin"/>
            </a:endParaRPr>
          </a:p>
          <a:p>
            <a:pPr indent="0" lvl="0" marL="0" rtl="0" algn="l">
              <a:lnSpc>
                <a:spcPct val="115000"/>
              </a:lnSpc>
              <a:spcBef>
                <a:spcPts val="1000"/>
              </a:spcBef>
              <a:spcAft>
                <a:spcPts val="0"/>
              </a:spcAft>
              <a:buNone/>
            </a:pPr>
            <a:r>
              <a:rPr lang="en-US" sz="1900">
                <a:solidFill>
                  <a:srgbClr val="0000FF"/>
                </a:solidFill>
                <a:latin typeface="Libre Franklin"/>
                <a:ea typeface="Libre Franklin"/>
                <a:cs typeface="Libre Franklin"/>
                <a:sym typeface="Libre Franklin"/>
              </a:rPr>
              <a:t>&lt;-acf(x1,plot=T)</a:t>
            </a:r>
            <a:endParaRPr sz="1900">
              <a:solidFill>
                <a:srgbClr val="0000FF"/>
              </a:solidFill>
              <a:latin typeface="Libre Franklin"/>
              <a:ea typeface="Libre Franklin"/>
              <a:cs typeface="Libre Franklin"/>
              <a:sym typeface="Libre Franklin"/>
            </a:endParaRPr>
          </a:p>
          <a:p>
            <a:pPr indent="0" lvl="0" marL="0" rtl="0" algn="l">
              <a:lnSpc>
                <a:spcPct val="115000"/>
              </a:lnSpc>
              <a:spcBef>
                <a:spcPts val="1000"/>
              </a:spcBef>
              <a:spcAft>
                <a:spcPts val="0"/>
              </a:spcAft>
              <a:buNone/>
            </a:pPr>
            <a:r>
              <a:rPr lang="en-US" sz="1900">
                <a:solidFill>
                  <a:srgbClr val="0000FF"/>
                </a:solidFill>
                <a:latin typeface="Libre Franklin"/>
                <a:ea typeface="Libre Franklin"/>
                <a:cs typeface="Libre Franklin"/>
                <a:sym typeface="Libre Franklin"/>
              </a:rPr>
              <a:t>&lt;-pacf(x1,plot=T)</a:t>
            </a:r>
            <a:endParaRPr sz="1900">
              <a:solidFill>
                <a:srgbClr val="3F3F3F"/>
              </a:solidFill>
              <a:latin typeface="Libre Franklin"/>
              <a:ea typeface="Libre Franklin"/>
              <a:cs typeface="Libre Franklin"/>
              <a:sym typeface="Libre Franklin"/>
            </a:endParaRPr>
          </a:p>
          <a:p>
            <a:pPr indent="0" lvl="0" marL="0" rtl="0" algn="l">
              <a:spcBef>
                <a:spcPts val="1000"/>
              </a:spcBef>
              <a:spcAft>
                <a:spcPts val="1000"/>
              </a:spcAft>
              <a:buNone/>
            </a:pPr>
            <a:r>
              <a:t/>
            </a:r>
            <a:endParaRPr sz="1900">
              <a:latin typeface="Libre Franklin"/>
              <a:ea typeface="Libre Franklin"/>
              <a:cs typeface="Libre Franklin"/>
              <a:sym typeface="Libre Franklin"/>
            </a:endParaRPr>
          </a:p>
        </p:txBody>
      </p:sp>
      <p:pic>
        <p:nvPicPr>
          <p:cNvPr id="223" name="Google Shape;223;p30"/>
          <p:cNvPicPr preferRelativeResize="0"/>
          <p:nvPr/>
        </p:nvPicPr>
        <p:blipFill>
          <a:blip r:embed="rId3">
            <a:alphaModFix/>
          </a:blip>
          <a:stretch>
            <a:fillRect/>
          </a:stretch>
        </p:blipFill>
        <p:spPr>
          <a:xfrm>
            <a:off x="7129575" y="207448"/>
            <a:ext cx="4907576" cy="3028677"/>
          </a:xfrm>
          <a:prstGeom prst="rect">
            <a:avLst/>
          </a:prstGeom>
          <a:noFill/>
          <a:ln>
            <a:noFill/>
          </a:ln>
        </p:spPr>
      </p:pic>
      <p:pic>
        <p:nvPicPr>
          <p:cNvPr id="224" name="Google Shape;224;p30"/>
          <p:cNvPicPr preferRelativeResize="0"/>
          <p:nvPr/>
        </p:nvPicPr>
        <p:blipFill>
          <a:blip r:embed="rId4">
            <a:alphaModFix/>
          </a:blip>
          <a:stretch>
            <a:fillRect/>
          </a:stretch>
        </p:blipFill>
        <p:spPr>
          <a:xfrm>
            <a:off x="7204550" y="3236125"/>
            <a:ext cx="4757625" cy="29361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1097277" y="286600"/>
            <a:ext cx="50178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Linear Model</a:t>
            </a:r>
            <a:endParaRPr/>
          </a:p>
        </p:txBody>
      </p:sp>
      <p:sp>
        <p:nvSpPr>
          <p:cNvPr id="230" name="Google Shape;230;p31"/>
          <p:cNvSpPr txBox="1"/>
          <p:nvPr>
            <p:ph idx="1" type="body"/>
          </p:nvPr>
        </p:nvSpPr>
        <p:spPr>
          <a:xfrm>
            <a:off x="1097277" y="2108200"/>
            <a:ext cx="50178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Linear model is performed on lag1 and lag2 with data being response variable.</a:t>
            </a:r>
            <a:endParaRPr/>
          </a:p>
          <a:p>
            <a:pPr indent="-342900" lvl="0" marL="457200" rtl="0" algn="l">
              <a:spcBef>
                <a:spcPts val="1000"/>
              </a:spcBef>
              <a:spcAft>
                <a:spcPts val="0"/>
              </a:spcAft>
              <a:buSzPts val="1800"/>
              <a:buChar char="❏"/>
            </a:pPr>
            <a:r>
              <a:rPr lang="en-US"/>
              <a:t>p value of both are variables are lesser than 0.05</a:t>
            </a:r>
            <a:endParaRPr/>
          </a:p>
          <a:p>
            <a:pPr indent="-342900" lvl="0" marL="457200" rtl="0" algn="l">
              <a:spcBef>
                <a:spcPts val="1200"/>
              </a:spcBef>
              <a:spcAft>
                <a:spcPts val="0"/>
              </a:spcAft>
              <a:buSzPts val="1800"/>
              <a:buChar char="❏"/>
            </a:pPr>
            <a:r>
              <a:rPr lang="en-US"/>
              <a:t>Linear model is significant.</a:t>
            </a:r>
            <a:endParaRPr/>
          </a:p>
          <a:p>
            <a:pPr indent="0" lvl="0" marL="457200" rtl="0" algn="l">
              <a:spcBef>
                <a:spcPts val="1200"/>
              </a:spcBef>
              <a:spcAft>
                <a:spcPts val="0"/>
              </a:spcAft>
              <a:buNone/>
            </a:pPr>
            <a:r>
              <a:t/>
            </a:r>
            <a:endParaRPr/>
          </a:p>
          <a:p>
            <a:pPr indent="0" lvl="0" marL="0" rtl="0" algn="l">
              <a:spcBef>
                <a:spcPts val="1200"/>
              </a:spcBef>
              <a:spcAft>
                <a:spcPts val="1000"/>
              </a:spcAft>
              <a:buNone/>
            </a:pPr>
            <a:r>
              <a:rPr lang="en-US"/>
              <a:t>data = 181.969 + 1.372 (Lag1) - 0.678 (Lag2)</a:t>
            </a:r>
            <a:endParaRPr/>
          </a:p>
        </p:txBody>
      </p:sp>
      <p:pic>
        <p:nvPicPr>
          <p:cNvPr id="231" name="Google Shape;231;p31"/>
          <p:cNvPicPr preferRelativeResize="0"/>
          <p:nvPr/>
        </p:nvPicPr>
        <p:blipFill>
          <a:blip r:embed="rId3">
            <a:alphaModFix/>
          </a:blip>
          <a:stretch>
            <a:fillRect/>
          </a:stretch>
        </p:blipFill>
        <p:spPr>
          <a:xfrm>
            <a:off x="6249625" y="220700"/>
            <a:ext cx="5942375" cy="6159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104" name="Google Shape;104;p14"/>
          <p:cNvSpPr txBox="1"/>
          <p:nvPr>
            <p:ph idx="1" type="body"/>
          </p:nvPr>
        </p:nvSpPr>
        <p:spPr>
          <a:xfrm>
            <a:off x="1097280" y="2108201"/>
            <a:ext cx="100584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Data Description</a:t>
            </a:r>
            <a:endParaRPr/>
          </a:p>
          <a:p>
            <a:pPr indent="-342900" lvl="0" marL="457200" rtl="0" algn="l">
              <a:spcBef>
                <a:spcPts val="1000"/>
              </a:spcBef>
              <a:spcAft>
                <a:spcPts val="0"/>
              </a:spcAft>
              <a:buSzPts val="1800"/>
              <a:buChar char="❏"/>
            </a:pPr>
            <a:r>
              <a:rPr lang="en-US"/>
              <a:t>Data Preparation</a:t>
            </a:r>
            <a:endParaRPr/>
          </a:p>
          <a:p>
            <a:pPr indent="-342900" lvl="0" marL="457200" rtl="0" algn="l">
              <a:spcBef>
                <a:spcPts val="1000"/>
              </a:spcBef>
              <a:spcAft>
                <a:spcPts val="0"/>
              </a:spcAft>
              <a:buSzPts val="1800"/>
              <a:buChar char="❏"/>
            </a:pPr>
            <a:r>
              <a:rPr lang="en-US"/>
              <a:t>Analysis on monthly data</a:t>
            </a:r>
            <a:endParaRPr/>
          </a:p>
          <a:p>
            <a:pPr indent="-342900" lvl="0" marL="457200" rtl="0" algn="l">
              <a:spcBef>
                <a:spcPts val="1000"/>
              </a:spcBef>
              <a:spcAft>
                <a:spcPts val="0"/>
              </a:spcAft>
              <a:buSzPts val="1800"/>
              <a:buChar char="❏"/>
            </a:pPr>
            <a:r>
              <a:rPr lang="en-US"/>
              <a:t>Analysis on Yearly data</a:t>
            </a:r>
            <a:endParaRPr/>
          </a:p>
          <a:p>
            <a:pPr indent="-342900" lvl="0" marL="457200" rtl="0" algn="l">
              <a:spcBef>
                <a:spcPts val="1200"/>
              </a:spcBef>
              <a:spcAft>
                <a:spcPts val="1000"/>
              </a:spcAft>
              <a:buSzPts val="1800"/>
              <a:buChar char="❏"/>
            </a:pPr>
            <a:r>
              <a:rPr lang="en-US"/>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Residual Plot of linear model</a:t>
            </a:r>
            <a:endParaRPr/>
          </a:p>
        </p:txBody>
      </p:sp>
      <p:sp>
        <p:nvSpPr>
          <p:cNvPr id="237" name="Google Shape;237;p32"/>
          <p:cNvSpPr txBox="1"/>
          <p:nvPr>
            <p:ph idx="1" type="body"/>
          </p:nvPr>
        </p:nvSpPr>
        <p:spPr>
          <a:xfrm>
            <a:off x="1097275" y="2108200"/>
            <a:ext cx="4490700" cy="3760800"/>
          </a:xfrm>
          <a:prstGeom prst="rect">
            <a:avLst/>
          </a:prstGeom>
        </p:spPr>
        <p:txBody>
          <a:bodyPr anchorCtr="0" anchor="t" bIns="45700" lIns="0" spcFirstLastPara="1" rIns="0" wrap="square" tIns="45700">
            <a:noAutofit/>
          </a:bodyPr>
          <a:lstStyle/>
          <a:p>
            <a:pPr indent="-342900" lvl="0" marL="457200" rtl="0" algn="just">
              <a:spcBef>
                <a:spcPts val="1200"/>
              </a:spcBef>
              <a:spcAft>
                <a:spcPts val="0"/>
              </a:spcAft>
              <a:buSzPts val="1800"/>
              <a:buChar char="❏"/>
            </a:pPr>
            <a:r>
              <a:rPr lang="en-US"/>
              <a:t>There is no trend or pattern is followed by the residual plot of model, this shows that the model sufficiently catches the data patterns.</a:t>
            </a:r>
            <a:endParaRPr/>
          </a:p>
          <a:p>
            <a:pPr indent="0" lvl="0" marL="0" rtl="0" algn="just">
              <a:spcBef>
                <a:spcPts val="1200"/>
              </a:spcBef>
              <a:spcAft>
                <a:spcPts val="0"/>
              </a:spcAft>
              <a:buNone/>
            </a:pPr>
            <a:r>
              <a:t/>
            </a:r>
            <a:endParaRPr/>
          </a:p>
          <a:p>
            <a:pPr indent="0" lvl="0" marL="0" rtl="0" algn="just">
              <a:spcBef>
                <a:spcPts val="1200"/>
              </a:spcBef>
              <a:spcAft>
                <a:spcPts val="200"/>
              </a:spcAft>
              <a:buNone/>
            </a:pPr>
            <a:r>
              <a:rPr lang="en-US">
                <a:solidFill>
                  <a:srgbClr val="0000FF"/>
                </a:solidFill>
              </a:rPr>
              <a:t>&gt; plot(linear_fit$fit, linear_fit$residuals</a:t>
            </a:r>
            <a:endParaRPr>
              <a:solidFill>
                <a:srgbClr val="0000FF"/>
              </a:solidFill>
            </a:endParaRPr>
          </a:p>
        </p:txBody>
      </p:sp>
      <p:pic>
        <p:nvPicPr>
          <p:cNvPr id="238" name="Google Shape;238;p32"/>
          <p:cNvPicPr preferRelativeResize="0"/>
          <p:nvPr/>
        </p:nvPicPr>
        <p:blipFill>
          <a:blip r:embed="rId3">
            <a:alphaModFix/>
          </a:blip>
          <a:stretch>
            <a:fillRect/>
          </a:stretch>
        </p:blipFill>
        <p:spPr>
          <a:xfrm>
            <a:off x="5985375" y="2327371"/>
            <a:ext cx="6121975" cy="3322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ARIMA Model</a:t>
            </a:r>
            <a:endParaRPr/>
          </a:p>
        </p:txBody>
      </p:sp>
      <p:sp>
        <p:nvSpPr>
          <p:cNvPr id="244" name="Google Shape;244;p33"/>
          <p:cNvSpPr txBox="1"/>
          <p:nvPr/>
        </p:nvSpPr>
        <p:spPr>
          <a:xfrm>
            <a:off x="885825" y="2043125"/>
            <a:ext cx="5329200" cy="38259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Libre Franklin"/>
              <a:buChar char="❏"/>
            </a:pPr>
            <a:r>
              <a:rPr lang="en-US" sz="1900">
                <a:latin typeface="Libre Franklin"/>
                <a:ea typeface="Libre Franklin"/>
                <a:cs typeface="Libre Franklin"/>
                <a:sym typeface="Libre Franklin"/>
              </a:rPr>
              <a:t>From the arima model output we can observe that data follows ARIMA(3,0,1) i.e., ARMA(3,1)</a:t>
            </a:r>
            <a:endParaRPr sz="1900">
              <a:latin typeface="Libre Franklin"/>
              <a:ea typeface="Libre Franklin"/>
              <a:cs typeface="Libre Franklin"/>
              <a:sym typeface="Libre Franklin"/>
            </a:endParaRPr>
          </a:p>
          <a:p>
            <a:pPr indent="0" lvl="0" marL="457200" rtl="0" algn="l">
              <a:spcBef>
                <a:spcPts val="0"/>
              </a:spcBef>
              <a:spcAft>
                <a:spcPts val="0"/>
              </a:spcAft>
              <a:buNone/>
            </a:pPr>
            <a:r>
              <a:t/>
            </a:r>
            <a:endParaRPr sz="1900">
              <a:latin typeface="Libre Franklin"/>
              <a:ea typeface="Libre Franklin"/>
              <a:cs typeface="Libre Franklin"/>
              <a:sym typeface="Libre Franklin"/>
            </a:endParaRPr>
          </a:p>
          <a:p>
            <a:pPr indent="-349250" lvl="0" marL="457200" rtl="0" algn="l">
              <a:spcBef>
                <a:spcPts val="0"/>
              </a:spcBef>
              <a:spcAft>
                <a:spcPts val="0"/>
              </a:spcAft>
              <a:buSzPts val="1900"/>
              <a:buFont typeface="Libre Franklin"/>
              <a:buChar char="❏"/>
            </a:pPr>
            <a:r>
              <a:rPr lang="en-US" sz="1900">
                <a:latin typeface="Libre Franklin"/>
                <a:ea typeface="Libre Franklin"/>
                <a:cs typeface="Libre Franklin"/>
                <a:sym typeface="Libre Franklin"/>
              </a:rPr>
              <a:t>On observing coefficients, AR(2) coefficient is not significant as the fluctuation error is higher than the value. </a:t>
            </a:r>
            <a:endParaRPr sz="1900">
              <a:latin typeface="Libre Franklin"/>
              <a:ea typeface="Libre Franklin"/>
              <a:cs typeface="Libre Franklin"/>
              <a:sym typeface="Libre Franklin"/>
            </a:endParaRPr>
          </a:p>
          <a:p>
            <a:pPr indent="0" lvl="0" marL="457200" rtl="0" algn="l">
              <a:spcBef>
                <a:spcPts val="0"/>
              </a:spcBef>
              <a:spcAft>
                <a:spcPts val="0"/>
              </a:spcAft>
              <a:buNone/>
            </a:pPr>
            <a:r>
              <a:t/>
            </a:r>
            <a:endParaRPr sz="1900">
              <a:latin typeface="Libre Franklin"/>
              <a:ea typeface="Libre Franklin"/>
              <a:cs typeface="Libre Franklin"/>
              <a:sym typeface="Libre Franklin"/>
            </a:endParaRPr>
          </a:p>
          <a:p>
            <a:pPr indent="-349250" lvl="0" marL="457200" rtl="0" algn="l">
              <a:spcBef>
                <a:spcPts val="0"/>
              </a:spcBef>
              <a:spcAft>
                <a:spcPts val="0"/>
              </a:spcAft>
              <a:buSzPts val="1900"/>
              <a:buFont typeface="Libre Franklin"/>
              <a:buChar char="❏"/>
            </a:pPr>
            <a:r>
              <a:rPr lang="en-US" sz="1900">
                <a:latin typeface="Libre Franklin"/>
                <a:ea typeface="Libre Franklin"/>
                <a:cs typeface="Libre Franklin"/>
                <a:sym typeface="Libre Franklin"/>
              </a:rPr>
              <a:t>Therefore fit the model with AR(2) component as ‘0’  </a:t>
            </a:r>
            <a:endParaRPr sz="1900">
              <a:latin typeface="Libre Franklin"/>
              <a:ea typeface="Libre Franklin"/>
              <a:cs typeface="Libre Franklin"/>
              <a:sym typeface="Libre Franklin"/>
            </a:endParaRPr>
          </a:p>
        </p:txBody>
      </p:sp>
      <p:pic>
        <p:nvPicPr>
          <p:cNvPr id="245" name="Google Shape;245;p33"/>
          <p:cNvPicPr preferRelativeResize="0"/>
          <p:nvPr/>
        </p:nvPicPr>
        <p:blipFill>
          <a:blip r:embed="rId3">
            <a:alphaModFix/>
          </a:blip>
          <a:stretch>
            <a:fillRect/>
          </a:stretch>
        </p:blipFill>
        <p:spPr>
          <a:xfrm>
            <a:off x="6499175" y="155030"/>
            <a:ext cx="5645800" cy="3176595"/>
          </a:xfrm>
          <a:prstGeom prst="rect">
            <a:avLst/>
          </a:prstGeom>
          <a:noFill/>
          <a:ln>
            <a:noFill/>
          </a:ln>
        </p:spPr>
      </p:pic>
      <p:pic>
        <p:nvPicPr>
          <p:cNvPr id="246" name="Google Shape;246;p33"/>
          <p:cNvPicPr preferRelativeResize="0"/>
          <p:nvPr/>
        </p:nvPicPr>
        <p:blipFill>
          <a:blip r:embed="rId4">
            <a:alphaModFix/>
          </a:blip>
          <a:stretch>
            <a:fillRect/>
          </a:stretch>
        </p:blipFill>
        <p:spPr>
          <a:xfrm>
            <a:off x="6499175" y="2827580"/>
            <a:ext cx="5645800" cy="35352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ARIMA Model</a:t>
            </a:r>
            <a:endParaRPr/>
          </a:p>
        </p:txBody>
      </p:sp>
      <p:sp>
        <p:nvSpPr>
          <p:cNvPr id="252" name="Google Shape;252;p34"/>
          <p:cNvSpPr txBox="1"/>
          <p:nvPr>
            <p:ph idx="1" type="body"/>
          </p:nvPr>
        </p:nvSpPr>
        <p:spPr>
          <a:xfrm>
            <a:off x="1066803" y="2060575"/>
            <a:ext cx="4918200" cy="3760800"/>
          </a:xfrm>
          <a:prstGeom prst="rect">
            <a:avLst/>
          </a:prstGeom>
        </p:spPr>
        <p:txBody>
          <a:bodyPr anchorCtr="0" anchor="t" bIns="45700" lIns="0" spcFirstLastPara="1" rIns="0" wrap="square" tIns="45700">
            <a:noAutofit/>
          </a:bodyPr>
          <a:lstStyle/>
          <a:p>
            <a:pPr indent="-349250" lvl="0" marL="457200" rtl="0" algn="l">
              <a:lnSpc>
                <a:spcPct val="100000"/>
              </a:lnSpc>
              <a:spcBef>
                <a:spcPts val="0"/>
              </a:spcBef>
              <a:spcAft>
                <a:spcPts val="0"/>
              </a:spcAft>
              <a:buClr>
                <a:schemeClr val="dk1"/>
              </a:buClr>
              <a:buSzPts val="1900"/>
              <a:buFont typeface="Libre Franklin"/>
              <a:buChar char="❏"/>
            </a:pPr>
            <a:r>
              <a:rPr lang="en-US">
                <a:solidFill>
                  <a:schemeClr val="dk1"/>
                </a:solidFill>
              </a:rPr>
              <a:t>On observing AIC values of  fit1 and modelts1, the AIC value for modelts1 is lower than fit1 model.</a:t>
            </a:r>
            <a:endParaRPr>
              <a:solidFill>
                <a:schemeClr val="dk1"/>
              </a:solidFill>
            </a:endParaRPr>
          </a:p>
          <a:p>
            <a:pPr indent="-317500" lvl="0" marL="457200" rtl="0" algn="l">
              <a:lnSpc>
                <a:spcPct val="100000"/>
              </a:lnSpc>
              <a:spcBef>
                <a:spcPts val="1000"/>
              </a:spcBef>
              <a:spcAft>
                <a:spcPts val="0"/>
              </a:spcAft>
              <a:buClr>
                <a:schemeClr val="dk1"/>
              </a:buClr>
              <a:buSzPts val="1400"/>
              <a:buFont typeface="Arial"/>
              <a:buChar char="❏"/>
            </a:pPr>
            <a:r>
              <a:rPr lang="en-US">
                <a:solidFill>
                  <a:schemeClr val="dk1"/>
                </a:solidFill>
              </a:rPr>
              <a:t>The fitted model for the data would be,</a:t>
            </a:r>
            <a:endParaRPr>
              <a:solidFill>
                <a:schemeClr val="dk1"/>
              </a:solidFill>
            </a:endParaRPr>
          </a:p>
          <a:p>
            <a:pPr indent="0" lvl="0" marL="457200" rtl="0" algn="l">
              <a:lnSpc>
                <a:spcPct val="100000"/>
              </a:lnSpc>
              <a:spcBef>
                <a:spcPts val="1000"/>
              </a:spcBef>
              <a:spcAft>
                <a:spcPts val="0"/>
              </a:spcAft>
              <a:buNone/>
            </a:pPr>
            <a:r>
              <a:rPr lang="en-US">
                <a:solidFill>
                  <a:schemeClr val="dk1"/>
                </a:solidFill>
                <a:latin typeface="Arial"/>
                <a:ea typeface="Arial"/>
                <a:cs typeface="Arial"/>
                <a:sym typeface="Arial"/>
              </a:rPr>
              <a:t>Y</a:t>
            </a:r>
            <a:r>
              <a:rPr baseline="-25000" lang="en-US">
                <a:solidFill>
                  <a:schemeClr val="dk1"/>
                </a:solidFill>
                <a:latin typeface="Arial"/>
                <a:ea typeface="Arial"/>
                <a:cs typeface="Arial"/>
                <a:sym typeface="Arial"/>
              </a:rPr>
              <a:t>t </a:t>
            </a:r>
            <a:r>
              <a:rPr lang="en-US">
                <a:solidFill>
                  <a:schemeClr val="dk1"/>
                </a:solidFill>
                <a:latin typeface="Arial"/>
                <a:ea typeface="Arial"/>
                <a:cs typeface="Arial"/>
                <a:sym typeface="Arial"/>
              </a:rPr>
              <a:t>= 595.9547 + 0.9163(Y</a:t>
            </a:r>
            <a:r>
              <a:rPr baseline="-25000" lang="en-US">
                <a:solidFill>
                  <a:schemeClr val="dk1"/>
                </a:solidFill>
                <a:latin typeface="Arial"/>
                <a:ea typeface="Arial"/>
                <a:cs typeface="Arial"/>
                <a:sym typeface="Arial"/>
              </a:rPr>
              <a:t>t-1</a:t>
            </a:r>
            <a:r>
              <a:rPr lang="en-US">
                <a:solidFill>
                  <a:schemeClr val="dk1"/>
                </a:solidFill>
                <a:latin typeface="Arial"/>
                <a:ea typeface="Arial"/>
                <a:cs typeface="Arial"/>
                <a:sym typeface="Arial"/>
              </a:rPr>
              <a:t>-595.9547) - 0.3753 (Y</a:t>
            </a:r>
            <a:r>
              <a:rPr baseline="-25000" lang="en-US">
                <a:solidFill>
                  <a:schemeClr val="dk1"/>
                </a:solidFill>
                <a:latin typeface="Arial"/>
                <a:ea typeface="Arial"/>
                <a:cs typeface="Arial"/>
                <a:sym typeface="Arial"/>
              </a:rPr>
              <a:t>t-3</a:t>
            </a:r>
            <a:r>
              <a:rPr lang="en-US">
                <a:solidFill>
                  <a:schemeClr val="dk1"/>
                </a:solidFill>
                <a:latin typeface="Arial"/>
                <a:ea typeface="Arial"/>
                <a:cs typeface="Arial"/>
                <a:sym typeface="Arial"/>
              </a:rPr>
              <a:t>- 595.9547)</a:t>
            </a:r>
            <a:r>
              <a:rPr baseline="-25000" lang="en-US">
                <a:solidFill>
                  <a:schemeClr val="dk1"/>
                </a:solidFill>
                <a:latin typeface="Arial"/>
                <a:ea typeface="Arial"/>
                <a:cs typeface="Arial"/>
                <a:sym typeface="Arial"/>
              </a:rPr>
              <a:t> </a:t>
            </a:r>
            <a:r>
              <a:rPr lang="en-US">
                <a:solidFill>
                  <a:schemeClr val="dk1"/>
                </a:solidFill>
                <a:latin typeface="Arial"/>
                <a:ea typeface="Arial"/>
                <a:cs typeface="Arial"/>
                <a:sym typeface="Arial"/>
              </a:rPr>
              <a:t>+ Z</a:t>
            </a:r>
            <a:r>
              <a:rPr baseline="-25000" lang="en-US">
                <a:solidFill>
                  <a:schemeClr val="dk1"/>
                </a:solidFill>
                <a:latin typeface="Arial"/>
                <a:ea typeface="Arial"/>
                <a:cs typeface="Arial"/>
                <a:sym typeface="Arial"/>
              </a:rPr>
              <a:t>t </a:t>
            </a:r>
            <a:r>
              <a:rPr lang="en-US">
                <a:solidFill>
                  <a:schemeClr val="dk1"/>
                </a:solidFill>
                <a:latin typeface="Arial"/>
                <a:ea typeface="Arial"/>
                <a:cs typeface="Arial"/>
                <a:sym typeface="Arial"/>
              </a:rPr>
              <a:t>– 0.3755Z</a:t>
            </a:r>
            <a:r>
              <a:rPr baseline="-25000" lang="en-US">
                <a:solidFill>
                  <a:schemeClr val="dk1"/>
                </a:solidFill>
                <a:latin typeface="Arial"/>
                <a:ea typeface="Arial"/>
                <a:cs typeface="Arial"/>
                <a:sym typeface="Arial"/>
              </a:rPr>
              <a:t>t-1 </a:t>
            </a:r>
            <a:endParaRPr baseline="-25000">
              <a:solidFill>
                <a:schemeClr val="dk1"/>
              </a:solidFill>
              <a:latin typeface="Arial"/>
              <a:ea typeface="Arial"/>
              <a:cs typeface="Arial"/>
              <a:sym typeface="Arial"/>
            </a:endParaRPr>
          </a:p>
          <a:p>
            <a:pPr indent="0" lvl="0" marL="457200" rtl="0" algn="l">
              <a:lnSpc>
                <a:spcPct val="100000"/>
              </a:lnSpc>
              <a:spcBef>
                <a:spcPts val="1000"/>
              </a:spcBef>
              <a:spcAft>
                <a:spcPts val="0"/>
              </a:spcAft>
              <a:buNone/>
            </a:pPr>
            <a:r>
              <a:t/>
            </a:r>
            <a:endParaRPr>
              <a:solidFill>
                <a:schemeClr val="dk1"/>
              </a:solidFill>
            </a:endParaRPr>
          </a:p>
          <a:p>
            <a:pPr indent="0" lvl="0" marL="457200" rtl="0" algn="l">
              <a:lnSpc>
                <a:spcPct val="100000"/>
              </a:lnSpc>
              <a:spcBef>
                <a:spcPts val="1000"/>
              </a:spcBef>
              <a:spcAft>
                <a:spcPts val="1000"/>
              </a:spcAft>
              <a:buNone/>
            </a:pPr>
            <a:r>
              <a:t/>
            </a:r>
            <a:endParaRPr>
              <a:solidFill>
                <a:schemeClr val="dk1"/>
              </a:solidFill>
            </a:endParaRPr>
          </a:p>
        </p:txBody>
      </p:sp>
      <p:pic>
        <p:nvPicPr>
          <p:cNvPr id="253" name="Google Shape;253;p34"/>
          <p:cNvPicPr preferRelativeResize="0"/>
          <p:nvPr/>
        </p:nvPicPr>
        <p:blipFill>
          <a:blip r:embed="rId3">
            <a:alphaModFix/>
          </a:blip>
          <a:stretch>
            <a:fillRect/>
          </a:stretch>
        </p:blipFill>
        <p:spPr>
          <a:xfrm>
            <a:off x="6270625" y="1837975"/>
            <a:ext cx="5921375" cy="3051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TS Diagnosis</a:t>
            </a:r>
            <a:endParaRPr/>
          </a:p>
        </p:txBody>
      </p:sp>
      <p:sp>
        <p:nvSpPr>
          <p:cNvPr id="259" name="Google Shape;259;p35"/>
          <p:cNvSpPr txBox="1"/>
          <p:nvPr>
            <p:ph idx="1" type="body"/>
          </p:nvPr>
        </p:nvSpPr>
        <p:spPr>
          <a:xfrm>
            <a:off x="1097277" y="2108200"/>
            <a:ext cx="50322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From Ljung-Box statistic we can see almost all  the p values are significant but with a slight white noise. </a:t>
            </a:r>
            <a:endParaRPr/>
          </a:p>
          <a:p>
            <a:pPr indent="-342900" lvl="0" marL="457200" rtl="0" algn="l">
              <a:spcBef>
                <a:spcPts val="1200"/>
              </a:spcBef>
              <a:spcAft>
                <a:spcPts val="0"/>
              </a:spcAft>
              <a:buSzPts val="1800"/>
              <a:buChar char="❏"/>
            </a:pPr>
            <a:r>
              <a:rPr lang="en-US"/>
              <a:t>From Standardized residuals we can see the white noise resulting the graph with extra peeks.</a:t>
            </a:r>
            <a:endParaRPr/>
          </a:p>
          <a:p>
            <a:pPr indent="0" lvl="0" marL="0" rtl="0" algn="l">
              <a:spcBef>
                <a:spcPts val="1200"/>
              </a:spcBef>
              <a:spcAft>
                <a:spcPts val="1000"/>
              </a:spcAft>
              <a:buNone/>
            </a:pPr>
            <a:r>
              <a:rPr lang="en-US">
                <a:solidFill>
                  <a:srgbClr val="0000FF"/>
                </a:solidFill>
              </a:rPr>
              <a:t>&gt; tsdiag(fit1)</a:t>
            </a:r>
            <a:endParaRPr>
              <a:solidFill>
                <a:srgbClr val="0000FF"/>
              </a:solidFill>
            </a:endParaRPr>
          </a:p>
        </p:txBody>
      </p:sp>
      <p:pic>
        <p:nvPicPr>
          <p:cNvPr id="260" name="Google Shape;260;p35"/>
          <p:cNvPicPr preferRelativeResize="0"/>
          <p:nvPr/>
        </p:nvPicPr>
        <p:blipFill>
          <a:blip r:embed="rId3">
            <a:alphaModFix/>
          </a:blip>
          <a:stretch>
            <a:fillRect/>
          </a:stretch>
        </p:blipFill>
        <p:spPr>
          <a:xfrm>
            <a:off x="6970875" y="638850"/>
            <a:ext cx="5098825" cy="2804250"/>
          </a:xfrm>
          <a:prstGeom prst="rect">
            <a:avLst/>
          </a:prstGeom>
          <a:noFill/>
          <a:ln>
            <a:noFill/>
          </a:ln>
        </p:spPr>
      </p:pic>
      <p:pic>
        <p:nvPicPr>
          <p:cNvPr id="261" name="Google Shape;261;p35"/>
          <p:cNvPicPr preferRelativeResize="0"/>
          <p:nvPr/>
        </p:nvPicPr>
        <p:blipFill>
          <a:blip r:embed="rId4">
            <a:alphaModFix/>
          </a:blip>
          <a:stretch>
            <a:fillRect/>
          </a:stretch>
        </p:blipFill>
        <p:spPr>
          <a:xfrm>
            <a:off x="7140225" y="3190750"/>
            <a:ext cx="5210925" cy="2959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Forecasting</a:t>
            </a:r>
            <a:endParaRPr/>
          </a:p>
        </p:txBody>
      </p:sp>
      <p:sp>
        <p:nvSpPr>
          <p:cNvPr id="267" name="Google Shape;267;p36"/>
          <p:cNvSpPr txBox="1"/>
          <p:nvPr>
            <p:ph idx="1" type="body"/>
          </p:nvPr>
        </p:nvSpPr>
        <p:spPr>
          <a:xfrm>
            <a:off x="1097274" y="2108200"/>
            <a:ext cx="47919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Using fitted model “modelts1”, Predicted 10 ahead values for 10 years.</a:t>
            </a:r>
            <a:endParaRPr/>
          </a:p>
          <a:p>
            <a:pPr indent="-342900" lvl="0" marL="457200" rtl="0" algn="l">
              <a:spcBef>
                <a:spcPts val="1200"/>
              </a:spcBef>
              <a:spcAft>
                <a:spcPts val="0"/>
              </a:spcAft>
              <a:buSzPts val="1800"/>
              <a:buChar char="❏"/>
            </a:pPr>
            <a:r>
              <a:rPr lang="en-US"/>
              <a:t>Forecast has followed the trend along with the data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a:solidFill>
                  <a:srgbClr val="0000FF"/>
                </a:solidFill>
              </a:rPr>
              <a:t>&gt; predict(modelts1, n.ahead=10)</a:t>
            </a:r>
            <a:endParaRPr>
              <a:solidFill>
                <a:srgbClr val="0000FF"/>
              </a:solidFill>
            </a:endParaRPr>
          </a:p>
          <a:p>
            <a:pPr indent="0" lvl="0" marL="0" rtl="0" algn="l">
              <a:spcBef>
                <a:spcPts val="1200"/>
              </a:spcBef>
              <a:spcAft>
                <a:spcPts val="1000"/>
              </a:spcAft>
              <a:buNone/>
            </a:pPr>
            <a:r>
              <a:rPr lang="en-US">
                <a:solidFill>
                  <a:srgbClr val="0000FF"/>
                </a:solidFill>
              </a:rPr>
              <a:t>&gt; autoplot(forecast(fit1))</a:t>
            </a:r>
            <a:endParaRPr>
              <a:solidFill>
                <a:srgbClr val="0000FF"/>
              </a:solidFill>
            </a:endParaRPr>
          </a:p>
        </p:txBody>
      </p:sp>
      <p:pic>
        <p:nvPicPr>
          <p:cNvPr id="268" name="Google Shape;268;p36"/>
          <p:cNvPicPr preferRelativeResize="0"/>
          <p:nvPr/>
        </p:nvPicPr>
        <p:blipFill>
          <a:blip r:embed="rId3">
            <a:alphaModFix/>
          </a:blip>
          <a:stretch>
            <a:fillRect/>
          </a:stretch>
        </p:blipFill>
        <p:spPr>
          <a:xfrm>
            <a:off x="6604000" y="420350"/>
            <a:ext cx="5352824" cy="2758101"/>
          </a:xfrm>
          <a:prstGeom prst="rect">
            <a:avLst/>
          </a:prstGeom>
          <a:noFill/>
          <a:ln>
            <a:noFill/>
          </a:ln>
        </p:spPr>
      </p:pic>
      <p:pic>
        <p:nvPicPr>
          <p:cNvPr id="269" name="Google Shape;269;p36"/>
          <p:cNvPicPr preferRelativeResize="0"/>
          <p:nvPr/>
        </p:nvPicPr>
        <p:blipFill>
          <a:blip r:embed="rId4">
            <a:alphaModFix/>
          </a:blip>
          <a:stretch>
            <a:fillRect/>
          </a:stretch>
        </p:blipFill>
        <p:spPr>
          <a:xfrm>
            <a:off x="6352825" y="3291350"/>
            <a:ext cx="5566349" cy="2945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Forecasting Plot</a:t>
            </a:r>
            <a:endParaRPr/>
          </a:p>
        </p:txBody>
      </p:sp>
      <p:sp>
        <p:nvSpPr>
          <p:cNvPr id="275" name="Google Shape;275;p37"/>
          <p:cNvSpPr txBox="1"/>
          <p:nvPr>
            <p:ph idx="1" type="body"/>
          </p:nvPr>
        </p:nvSpPr>
        <p:spPr>
          <a:xfrm>
            <a:off x="1097278" y="2108200"/>
            <a:ext cx="5003400" cy="37608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From the Actual vs Predicted plot, Predicted values are not much deviated from the actual trend.</a:t>
            </a:r>
            <a:endParaRPr/>
          </a:p>
          <a:p>
            <a:pPr indent="-342900" lvl="0" marL="457200" rtl="0" algn="l">
              <a:spcBef>
                <a:spcPts val="1200"/>
              </a:spcBef>
              <a:spcAft>
                <a:spcPts val="0"/>
              </a:spcAft>
              <a:buSzPts val="1800"/>
              <a:buChar char="❏"/>
            </a:pPr>
            <a:r>
              <a:rPr lang="en-US"/>
              <a:t>The predicted values are within the range of lower and upper limits.</a:t>
            </a:r>
            <a:endParaRPr/>
          </a:p>
          <a:p>
            <a:pPr indent="-342900" lvl="0" marL="457200" rtl="0" algn="l">
              <a:spcBef>
                <a:spcPts val="1200"/>
              </a:spcBef>
              <a:spcAft>
                <a:spcPts val="0"/>
              </a:spcAft>
              <a:buSzPts val="1800"/>
              <a:buChar char="❏"/>
            </a:pPr>
            <a:r>
              <a:rPr lang="en-US"/>
              <a:t>Hence the fitted model is forecasting significantly.</a:t>
            </a:r>
            <a:endParaRPr/>
          </a:p>
          <a:p>
            <a:pPr indent="0" lvl="0" marL="0" rtl="0" algn="l">
              <a:spcBef>
                <a:spcPts val="1200"/>
              </a:spcBef>
              <a:spcAft>
                <a:spcPts val="0"/>
              </a:spcAft>
              <a:buNone/>
            </a:pPr>
            <a:r>
              <a:t/>
            </a:r>
            <a:endParaRPr/>
          </a:p>
        </p:txBody>
      </p:sp>
      <p:pic>
        <p:nvPicPr>
          <p:cNvPr id="276" name="Google Shape;276;p37"/>
          <p:cNvPicPr preferRelativeResize="0"/>
          <p:nvPr/>
        </p:nvPicPr>
        <p:blipFill>
          <a:blip r:embed="rId3">
            <a:alphaModFix/>
          </a:blip>
          <a:stretch>
            <a:fillRect/>
          </a:stretch>
        </p:blipFill>
        <p:spPr>
          <a:xfrm>
            <a:off x="7071500" y="286600"/>
            <a:ext cx="4461950" cy="3114950"/>
          </a:xfrm>
          <a:prstGeom prst="rect">
            <a:avLst/>
          </a:prstGeom>
          <a:noFill/>
          <a:ln>
            <a:noFill/>
          </a:ln>
        </p:spPr>
      </p:pic>
      <p:pic>
        <p:nvPicPr>
          <p:cNvPr id="277" name="Google Shape;277;p37"/>
          <p:cNvPicPr preferRelativeResize="0"/>
          <p:nvPr/>
        </p:nvPicPr>
        <p:blipFill>
          <a:blip r:embed="rId4">
            <a:alphaModFix/>
          </a:blip>
          <a:stretch>
            <a:fillRect/>
          </a:stretch>
        </p:blipFill>
        <p:spPr>
          <a:xfrm>
            <a:off x="9793100" y="2359200"/>
            <a:ext cx="1213425" cy="604125"/>
          </a:xfrm>
          <a:prstGeom prst="rect">
            <a:avLst/>
          </a:prstGeom>
          <a:noFill/>
          <a:ln>
            <a:noFill/>
          </a:ln>
        </p:spPr>
      </p:pic>
      <p:pic>
        <p:nvPicPr>
          <p:cNvPr id="278" name="Google Shape;278;p37"/>
          <p:cNvPicPr preferRelativeResize="0"/>
          <p:nvPr/>
        </p:nvPicPr>
        <p:blipFill>
          <a:blip r:embed="rId5">
            <a:alphaModFix/>
          </a:blip>
          <a:stretch>
            <a:fillRect/>
          </a:stretch>
        </p:blipFill>
        <p:spPr>
          <a:xfrm>
            <a:off x="7071500" y="3495191"/>
            <a:ext cx="4713774" cy="258011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284" name="Google Shape;284;p38"/>
          <p:cNvSpPr txBox="1"/>
          <p:nvPr>
            <p:ph idx="1" type="body"/>
          </p:nvPr>
        </p:nvSpPr>
        <p:spPr>
          <a:xfrm>
            <a:off x="1097275" y="1951025"/>
            <a:ext cx="10058400" cy="4264200"/>
          </a:xfrm>
          <a:prstGeom prst="rect">
            <a:avLst/>
          </a:prstGeom>
        </p:spPr>
        <p:txBody>
          <a:bodyPr anchorCtr="0" anchor="t" bIns="45700" lIns="0" spcFirstLastPara="1" rIns="0" wrap="square" tIns="45700">
            <a:noAutofit/>
          </a:bodyPr>
          <a:lstStyle/>
          <a:p>
            <a:pPr indent="0" lvl="0" marL="0" rtl="0" algn="l">
              <a:spcBef>
                <a:spcPts val="1200"/>
              </a:spcBef>
              <a:spcAft>
                <a:spcPts val="0"/>
              </a:spcAft>
              <a:buNone/>
            </a:pPr>
            <a:r>
              <a:rPr b="1" lang="en-US"/>
              <a:t>For the Monthly data of sunspots,</a:t>
            </a:r>
            <a:endParaRPr b="1"/>
          </a:p>
          <a:p>
            <a:pPr indent="-342900" lvl="0" marL="457200" rtl="0" algn="l">
              <a:spcBef>
                <a:spcPts val="1200"/>
              </a:spcBef>
              <a:spcAft>
                <a:spcPts val="0"/>
              </a:spcAft>
              <a:buSzPts val="1800"/>
              <a:buChar char="❏"/>
            </a:pPr>
            <a:r>
              <a:rPr lang="en-US"/>
              <a:t>Original data is stationary and fitted a linear model with lag 1 and lag 2</a:t>
            </a:r>
            <a:endParaRPr/>
          </a:p>
          <a:p>
            <a:pPr indent="-342900" lvl="0" marL="457200" rtl="0" algn="l">
              <a:spcBef>
                <a:spcPts val="1000"/>
              </a:spcBef>
              <a:spcAft>
                <a:spcPts val="0"/>
              </a:spcAft>
              <a:buSzPts val="1800"/>
              <a:buChar char="❏"/>
            </a:pPr>
            <a:r>
              <a:rPr lang="en-US"/>
              <a:t>The residuals of the fitted model are not following any patterns which state the linear model captures all the data</a:t>
            </a:r>
            <a:endParaRPr/>
          </a:p>
          <a:p>
            <a:pPr indent="-342900" lvl="0" marL="457200" rtl="0" algn="l">
              <a:spcBef>
                <a:spcPts val="1000"/>
              </a:spcBef>
              <a:spcAft>
                <a:spcPts val="0"/>
              </a:spcAft>
              <a:buSzPts val="1800"/>
              <a:buChar char="❏"/>
            </a:pPr>
            <a:r>
              <a:rPr lang="en-US"/>
              <a:t>ACF and PACF plots of original data and Lag-1 difference didn’t help in identifying the candidate model. </a:t>
            </a:r>
            <a:endParaRPr/>
          </a:p>
          <a:p>
            <a:pPr indent="-342900" lvl="0" marL="457200" rtl="0" algn="l">
              <a:spcBef>
                <a:spcPts val="1000"/>
              </a:spcBef>
              <a:spcAft>
                <a:spcPts val="0"/>
              </a:spcAft>
              <a:buSzPts val="1800"/>
              <a:buChar char="❏"/>
            </a:pPr>
            <a:r>
              <a:rPr lang="en-US"/>
              <a:t>From ARIMA, the data follows AR(3) effect on lag-1 difference data with MA(2) effect.</a:t>
            </a:r>
            <a:endParaRPr/>
          </a:p>
          <a:p>
            <a:pPr indent="-342900" lvl="0" marL="457200" rtl="0" algn="l">
              <a:spcBef>
                <a:spcPts val="1200"/>
              </a:spcBef>
              <a:spcAft>
                <a:spcPts val="1000"/>
              </a:spcAft>
              <a:buSzPts val="1800"/>
              <a:buChar char="❏"/>
            </a:pPr>
            <a:r>
              <a:rPr lang="en-US"/>
              <a:t>The data is forecasted for the next twelves month. On comparing predicted values with actual values the point estimates are not exactly the same with respect to actuals however the predicted values are within the prediction interval.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Conclusion</a:t>
            </a:r>
            <a:endParaRPr/>
          </a:p>
        </p:txBody>
      </p:sp>
      <p:sp>
        <p:nvSpPr>
          <p:cNvPr id="290" name="Google Shape;290;p39"/>
          <p:cNvSpPr txBox="1"/>
          <p:nvPr>
            <p:ph idx="1" type="body"/>
          </p:nvPr>
        </p:nvSpPr>
        <p:spPr>
          <a:xfrm>
            <a:off x="1097280" y="1949001"/>
            <a:ext cx="10058400" cy="3760800"/>
          </a:xfrm>
          <a:prstGeom prst="rect">
            <a:avLst/>
          </a:prstGeom>
        </p:spPr>
        <p:txBody>
          <a:bodyPr anchorCtr="0" anchor="t" bIns="45700" lIns="0" spcFirstLastPara="1" rIns="0" wrap="square" tIns="45700">
            <a:noAutofit/>
          </a:bodyPr>
          <a:lstStyle/>
          <a:p>
            <a:pPr indent="0" lvl="0" marL="0" rtl="0" algn="l">
              <a:spcBef>
                <a:spcPts val="1200"/>
              </a:spcBef>
              <a:spcAft>
                <a:spcPts val="0"/>
              </a:spcAft>
              <a:buNone/>
            </a:pPr>
            <a:r>
              <a:rPr b="1" lang="en-US"/>
              <a:t>For the Yearly data of sunspots,</a:t>
            </a:r>
            <a:endParaRPr b="1"/>
          </a:p>
          <a:p>
            <a:pPr indent="-342900" lvl="0" marL="457200" rtl="0" algn="l">
              <a:spcBef>
                <a:spcPts val="1200"/>
              </a:spcBef>
              <a:spcAft>
                <a:spcPts val="0"/>
              </a:spcAft>
              <a:buSzPts val="1800"/>
              <a:buChar char="❏"/>
            </a:pPr>
            <a:r>
              <a:rPr lang="en-US"/>
              <a:t>Original data is stationary and fitted a linear model with lag 1 and lag 2</a:t>
            </a:r>
            <a:endParaRPr/>
          </a:p>
          <a:p>
            <a:pPr indent="-342900" lvl="0" marL="457200" rtl="0" algn="l">
              <a:spcBef>
                <a:spcPts val="1200"/>
              </a:spcBef>
              <a:spcAft>
                <a:spcPts val="0"/>
              </a:spcAft>
              <a:buSzPts val="1800"/>
              <a:buChar char="❏"/>
            </a:pPr>
            <a:r>
              <a:rPr lang="en-US"/>
              <a:t>The residuals of the fitted model are not following any patterns which state the linear model captures all the data</a:t>
            </a:r>
            <a:endParaRPr/>
          </a:p>
          <a:p>
            <a:pPr indent="-342900" lvl="0" marL="457200" rtl="0" algn="l">
              <a:spcBef>
                <a:spcPts val="1200"/>
              </a:spcBef>
              <a:spcAft>
                <a:spcPts val="0"/>
              </a:spcAft>
              <a:buSzPts val="1800"/>
              <a:buChar char="❏"/>
            </a:pPr>
            <a:r>
              <a:rPr lang="en-US"/>
              <a:t>From ACF and PACFplots, we identified the data follows AR and MA components</a:t>
            </a:r>
            <a:endParaRPr/>
          </a:p>
          <a:p>
            <a:pPr indent="-342900" lvl="0" marL="457200" rtl="0" algn="l">
              <a:spcBef>
                <a:spcPts val="1200"/>
              </a:spcBef>
              <a:spcAft>
                <a:spcPts val="0"/>
              </a:spcAft>
              <a:buSzPts val="1800"/>
              <a:buChar char="❏"/>
            </a:pPr>
            <a:r>
              <a:rPr lang="en-US"/>
              <a:t>For the yearly data of sunspots, the data follows AR(3) effect and MA(1) effect i.e., model is ARMA(3,1).</a:t>
            </a:r>
            <a:endParaRPr/>
          </a:p>
          <a:p>
            <a:pPr indent="-342900" lvl="0" marL="457200" rtl="0" algn="l">
              <a:spcBef>
                <a:spcPts val="1200"/>
              </a:spcBef>
              <a:spcAft>
                <a:spcPts val="0"/>
              </a:spcAft>
              <a:buSzPts val="1800"/>
              <a:buChar char="❏"/>
            </a:pPr>
            <a:r>
              <a:rPr lang="en-US"/>
              <a:t>The data is forecasted for the next years. On comparing predicted values with actual values the point estimates are closer to actuals however the actual values are within the prediction interval.</a:t>
            </a:r>
            <a:endParaRPr/>
          </a:p>
          <a:p>
            <a:pPr indent="0" lvl="0" marL="0" rtl="0" algn="l">
              <a:spcBef>
                <a:spcPts val="1200"/>
              </a:spcBef>
              <a:spcAft>
                <a:spcPts val="10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0"/>
          <p:cNvSpPr txBox="1"/>
          <p:nvPr>
            <p:ph idx="4294967295"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000"/>
              <a:t>Difficulties</a:t>
            </a:r>
            <a:endParaRPr sz="4000"/>
          </a:p>
        </p:txBody>
      </p:sp>
      <p:sp>
        <p:nvSpPr>
          <p:cNvPr id="296" name="Google Shape;296;p40"/>
          <p:cNvSpPr txBox="1"/>
          <p:nvPr>
            <p:ph idx="4294967295" type="body"/>
          </p:nvPr>
        </p:nvSpPr>
        <p:spPr>
          <a:xfrm>
            <a:off x="1066800" y="1814299"/>
            <a:ext cx="10058400" cy="3509400"/>
          </a:xfrm>
          <a:prstGeom prst="rect">
            <a:avLst/>
          </a:prstGeom>
        </p:spPr>
        <p:txBody>
          <a:bodyPr anchorCtr="0" anchor="t" bIns="45700" lIns="0" spcFirstLastPara="1" rIns="0" wrap="square" tIns="45700">
            <a:noAutofit/>
          </a:bodyPr>
          <a:lstStyle/>
          <a:p>
            <a:pPr indent="-349250" lvl="0" marL="457200" rtl="0" algn="l">
              <a:spcBef>
                <a:spcPts val="1200"/>
              </a:spcBef>
              <a:spcAft>
                <a:spcPts val="0"/>
              </a:spcAft>
              <a:buSzPts val="1900"/>
              <a:buChar char="❏"/>
            </a:pPr>
            <a:r>
              <a:rPr lang="en-US"/>
              <a:t>While identifying the candidate model for monthly data, we were confused about whether to take ARIMA(3,1,2) model or we should consider the model the which we got from arima output i.e., ARIMA(5,1,2)</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sz="4000">
                <a:latin typeface="Bookman Old Style"/>
                <a:ea typeface="Bookman Old Style"/>
                <a:cs typeface="Bookman Old Style"/>
                <a:sym typeface="Bookman Old Style"/>
              </a:rPr>
              <a:t>Real life prediction</a:t>
            </a:r>
            <a:endParaRPr sz="4000">
              <a:latin typeface="Bookman Old Style"/>
              <a:ea typeface="Bookman Old Style"/>
              <a:cs typeface="Bookman Old Style"/>
              <a:sym typeface="Bookman Old Style"/>
            </a:endParaRPr>
          </a:p>
          <a:p>
            <a:pPr indent="-342900" lvl="0" marL="457200" rtl="0" algn="l">
              <a:spcBef>
                <a:spcPts val="1200"/>
              </a:spcBef>
              <a:spcAft>
                <a:spcPts val="1000"/>
              </a:spcAft>
              <a:buSzPts val="1800"/>
              <a:buChar char="❏"/>
            </a:pPr>
            <a:r>
              <a:rPr lang="en-US"/>
              <a:t>The data final models would help is predicting in the number of sunspots in each month which in turn helps to forecast the variation in the temperature. </a:t>
            </a:r>
            <a:r>
              <a:rPr lang="en-US"/>
              <a:t>This means that more sunspots deliver more energy to the atmosphere, so that global temperatures would rise.</a:t>
            </a:r>
            <a:endParaRPr b="1" sz="12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0" name="Shape 300"/>
        <p:cNvGrpSpPr/>
        <p:nvPr/>
      </p:nvGrpSpPr>
      <p:grpSpPr>
        <a:xfrm>
          <a:off x="0" y="0"/>
          <a:ext cx="0" cy="0"/>
          <a:chOff x="0" y="0"/>
          <a:chExt cx="0" cy="0"/>
        </a:xfrm>
      </p:grpSpPr>
      <p:sp>
        <p:nvSpPr>
          <p:cNvPr id="301" name="Google Shape;301;p41"/>
          <p:cNvSpPr/>
          <p:nvPr/>
        </p:nvSpPr>
        <p:spPr>
          <a:xfrm>
            <a:off x="1507"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302" name="Google Shape;302;p41"/>
          <p:cNvSpPr txBox="1"/>
          <p:nvPr>
            <p:ph type="ctrTitle"/>
          </p:nvPr>
        </p:nvSpPr>
        <p:spPr>
          <a:xfrm>
            <a:off x="1097280" y="758952"/>
            <a:ext cx="10058400" cy="389216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800"/>
              <a:buFont typeface="Bookman Old Style"/>
              <a:buNone/>
            </a:pPr>
            <a:r>
              <a:rPr i="1" lang="en-US" sz="4800">
                <a:solidFill>
                  <a:srgbClr val="FFFFFF"/>
                </a:solidFill>
              </a:rPr>
              <a:t>THANK YOU</a:t>
            </a:r>
            <a:endParaRPr i="1" sz="4800">
              <a:solidFill>
                <a:srgbClr val="FFFFFF"/>
              </a:solidFill>
            </a:endParaRPr>
          </a:p>
          <a:p>
            <a:pPr indent="0" lvl="0" marL="0" rtl="0" algn="l">
              <a:lnSpc>
                <a:spcPct val="90000"/>
              </a:lnSpc>
              <a:spcBef>
                <a:spcPts val="0"/>
              </a:spcBef>
              <a:spcAft>
                <a:spcPts val="0"/>
              </a:spcAft>
              <a:buClr>
                <a:srgbClr val="FFFFFF"/>
              </a:buClr>
              <a:buSzPts val="4800"/>
              <a:buFont typeface="Bookman Old Style"/>
              <a:buNone/>
            </a:pPr>
            <a:r>
              <a:t/>
            </a:r>
            <a:endParaRPr i="1" sz="4800">
              <a:solidFill>
                <a:srgbClr val="FFFFFF"/>
              </a:solidFill>
            </a:endParaRPr>
          </a:p>
          <a:p>
            <a:pPr indent="0" lvl="0" marL="0" rtl="0" algn="l">
              <a:lnSpc>
                <a:spcPct val="90000"/>
              </a:lnSpc>
              <a:spcBef>
                <a:spcPts val="0"/>
              </a:spcBef>
              <a:spcAft>
                <a:spcPts val="0"/>
              </a:spcAft>
              <a:buClr>
                <a:srgbClr val="FFFFFF"/>
              </a:buClr>
              <a:buSzPts val="4800"/>
              <a:buFont typeface="Bookman Old Style"/>
              <a:buNone/>
            </a:pPr>
            <a:r>
              <a:rPr i="1" lang="en-US" sz="4800">
                <a:solidFill>
                  <a:srgbClr val="FFFFFF"/>
                </a:solidFill>
              </a:rPr>
              <a:t>ANY QUESTIONS?</a:t>
            </a:r>
            <a:endParaRPr i="1" sz="4800">
              <a:solidFill>
                <a:srgbClr val="FFFFFF"/>
              </a:solidFill>
            </a:endParaRPr>
          </a:p>
        </p:txBody>
      </p:sp>
      <p:sp>
        <p:nvSpPr>
          <p:cNvPr id="303" name="Google Shape;303;p41"/>
          <p:cNvSpPr/>
          <p:nvPr/>
        </p:nvSpPr>
        <p:spPr>
          <a:xfrm>
            <a:off x="1507" y="4953000"/>
            <a:ext cx="12188952" cy="1905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5"/>
          <p:cNvSpPr txBox="1"/>
          <p:nvPr/>
        </p:nvSpPr>
        <p:spPr>
          <a:xfrm>
            <a:off x="1109700" y="426500"/>
            <a:ext cx="9972600" cy="56967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b="1" lang="en-US" sz="2400">
                <a:solidFill>
                  <a:srgbClr val="3F3F3F"/>
                </a:solidFill>
                <a:latin typeface="Libre Franklin"/>
                <a:ea typeface="Libre Franklin"/>
                <a:cs typeface="Libre Franklin"/>
                <a:sym typeface="Libre Franklin"/>
              </a:rPr>
              <a:t>What were the time-series data?</a:t>
            </a:r>
            <a:endParaRPr b="1" sz="2400">
              <a:solidFill>
                <a:srgbClr val="3F3F3F"/>
              </a:solidFill>
              <a:latin typeface="Libre Franklin"/>
              <a:ea typeface="Libre Franklin"/>
              <a:cs typeface="Libre Franklin"/>
              <a:sym typeface="Libre Franklin"/>
            </a:endParaRPr>
          </a:p>
          <a:p>
            <a:pPr indent="-349250" lvl="0" marL="457200" rtl="0" algn="l">
              <a:lnSpc>
                <a:spcPct val="110000"/>
              </a:lnSpc>
              <a:spcBef>
                <a:spcPts val="0"/>
              </a:spcBef>
              <a:spcAft>
                <a:spcPts val="0"/>
              </a:spcAft>
              <a:buClr>
                <a:schemeClr val="accent1"/>
              </a:buClr>
              <a:buSzPts val="1900"/>
              <a:buFont typeface="Calibri"/>
              <a:buChar char="❏"/>
            </a:pPr>
            <a:r>
              <a:rPr lang="en-US" sz="1900">
                <a:solidFill>
                  <a:srgbClr val="3F3F3F"/>
                </a:solidFill>
                <a:latin typeface="Libre Franklin"/>
                <a:ea typeface="Libre Franklin"/>
                <a:cs typeface="Libre Franklin"/>
                <a:sym typeface="Libre Franklin"/>
              </a:rPr>
              <a:t>Sunspots are temporary phenomena on the Sun’s photosphere that appear as spots darker than the surrounding areas.</a:t>
            </a:r>
            <a:endParaRPr sz="1900">
              <a:solidFill>
                <a:srgbClr val="3F3F3F"/>
              </a:solidFill>
              <a:latin typeface="Libre Franklin"/>
              <a:ea typeface="Libre Franklin"/>
              <a:cs typeface="Libre Franklin"/>
              <a:sym typeface="Libre Franklin"/>
            </a:endParaRPr>
          </a:p>
          <a:p>
            <a:pPr indent="-349250" lvl="0" marL="457200" rtl="0" algn="l">
              <a:lnSpc>
                <a:spcPct val="110000"/>
              </a:lnSpc>
              <a:spcBef>
                <a:spcPts val="1000"/>
              </a:spcBef>
              <a:spcAft>
                <a:spcPts val="0"/>
              </a:spcAft>
              <a:buClr>
                <a:schemeClr val="accent1"/>
              </a:buClr>
              <a:buSzPts val="1900"/>
              <a:buFont typeface="Calibri"/>
              <a:buChar char="❏"/>
            </a:pPr>
            <a:r>
              <a:rPr lang="en-US" sz="1900">
                <a:solidFill>
                  <a:srgbClr val="3F3F3F"/>
                </a:solidFill>
                <a:latin typeface="Libre Franklin"/>
                <a:ea typeface="Libre Franklin"/>
                <a:cs typeface="Libre Franklin"/>
                <a:sym typeface="Libre Franklin"/>
              </a:rPr>
              <a:t>The amount of sunspots is related to temperature, sun’s activities, the effect of other planets, etc. However, it has a strong relationship with time.</a:t>
            </a:r>
            <a:endParaRPr sz="1900">
              <a:solidFill>
                <a:srgbClr val="3F3F3F"/>
              </a:solidFill>
              <a:latin typeface="Libre Franklin"/>
              <a:ea typeface="Libre Franklin"/>
              <a:cs typeface="Libre Franklin"/>
              <a:sym typeface="Libre Franklin"/>
            </a:endParaRPr>
          </a:p>
          <a:p>
            <a:pPr indent="-349250" lvl="0" marL="457200" rtl="0" algn="l">
              <a:lnSpc>
                <a:spcPct val="110000"/>
              </a:lnSpc>
              <a:spcBef>
                <a:spcPts val="1000"/>
              </a:spcBef>
              <a:spcAft>
                <a:spcPts val="0"/>
              </a:spcAft>
              <a:buClr>
                <a:schemeClr val="accent1"/>
              </a:buClr>
              <a:buSzPts val="1900"/>
              <a:buFont typeface="Calibri"/>
              <a:buChar char="❏"/>
            </a:pPr>
            <a:r>
              <a:rPr lang="en-US" sz="1900">
                <a:solidFill>
                  <a:srgbClr val="3F3F3F"/>
                </a:solidFill>
                <a:latin typeface="Libre Franklin"/>
                <a:ea typeface="Libre Franklin"/>
                <a:cs typeface="Libre Franklin"/>
                <a:sym typeface="Libre Franklin"/>
              </a:rPr>
              <a:t>According to history, their number varies approximately 11-year solar cycle.</a:t>
            </a:r>
            <a:endParaRPr sz="1900">
              <a:solidFill>
                <a:srgbClr val="3F3F3F"/>
              </a:solidFill>
              <a:latin typeface="Libre Franklin"/>
              <a:ea typeface="Libre Franklin"/>
              <a:cs typeface="Libre Franklin"/>
              <a:sym typeface="Libre Franklin"/>
            </a:endParaRPr>
          </a:p>
          <a:p>
            <a:pPr indent="0" lvl="0" marL="0" marR="0" rtl="0" algn="l">
              <a:lnSpc>
                <a:spcPct val="115000"/>
              </a:lnSpc>
              <a:spcBef>
                <a:spcPts val="1000"/>
              </a:spcBef>
              <a:spcAft>
                <a:spcPts val="0"/>
              </a:spcAft>
              <a:buNone/>
            </a:pPr>
            <a:r>
              <a:t/>
            </a:r>
            <a:endParaRPr sz="1900">
              <a:solidFill>
                <a:srgbClr val="3F3F3F"/>
              </a:solidFill>
              <a:latin typeface="Libre Franklin"/>
              <a:ea typeface="Libre Franklin"/>
              <a:cs typeface="Libre Franklin"/>
              <a:sym typeface="Libre Franklin"/>
            </a:endParaRPr>
          </a:p>
          <a:p>
            <a:pPr indent="457200" lvl="0" marL="0" marR="0" rtl="0" algn="l">
              <a:lnSpc>
                <a:spcPct val="115000"/>
              </a:lnSpc>
              <a:spcBef>
                <a:spcPts val="0"/>
              </a:spcBef>
              <a:spcAft>
                <a:spcPts val="0"/>
              </a:spcAft>
              <a:buNone/>
            </a:pPr>
            <a:r>
              <a:rPr b="1" lang="en-US" sz="2400">
                <a:solidFill>
                  <a:srgbClr val="3F3F3F"/>
                </a:solidFill>
                <a:latin typeface="Libre Franklin"/>
                <a:ea typeface="Libre Franklin"/>
                <a:cs typeface="Libre Franklin"/>
                <a:sym typeface="Libre Franklin"/>
              </a:rPr>
              <a:t>Why were they selected?</a:t>
            </a:r>
            <a:endParaRPr b="1" sz="2400">
              <a:latin typeface="Libre Franklin"/>
              <a:ea typeface="Libre Franklin"/>
              <a:cs typeface="Libre Franklin"/>
              <a:sym typeface="Libre Franklin"/>
            </a:endParaRPr>
          </a:p>
          <a:p>
            <a:pPr indent="-349250" lvl="0" marL="457200" marR="88900" rtl="0" algn="l">
              <a:lnSpc>
                <a:spcPct val="142857"/>
              </a:lnSpc>
              <a:spcBef>
                <a:spcPts val="0"/>
              </a:spcBef>
              <a:spcAft>
                <a:spcPts val="0"/>
              </a:spcAft>
              <a:buClr>
                <a:schemeClr val="accent1"/>
              </a:buClr>
              <a:buSzPts val="1900"/>
              <a:buFont typeface="Calibri"/>
              <a:buChar char="❏"/>
            </a:pPr>
            <a:r>
              <a:rPr lang="en-US" sz="1900">
                <a:solidFill>
                  <a:srgbClr val="3F3F3F"/>
                </a:solidFill>
                <a:latin typeface="Libre Franklin"/>
                <a:ea typeface="Libre Franklin"/>
                <a:cs typeface="Libre Franklin"/>
                <a:sym typeface="Libre Franklin"/>
              </a:rPr>
              <a:t>The amount of sunspots is related to temperature, sun’s activities, the effect of other planets, etc. However, it has a strong relationship with time. In this way, the analysis for the number of sunspots and time is a good topic for time series analysis. Also, we can infer the activities of the sun, the temperature and a lot of solar system events from the analysis result.</a:t>
            </a:r>
            <a:endParaRPr sz="1900">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ABOUT DATASET</a:t>
            </a:r>
            <a:endParaRPr/>
          </a:p>
        </p:txBody>
      </p:sp>
      <p:sp>
        <p:nvSpPr>
          <p:cNvPr id="115" name="Google Shape;115;p16"/>
          <p:cNvSpPr txBox="1"/>
          <p:nvPr>
            <p:ph idx="1" type="body"/>
          </p:nvPr>
        </p:nvSpPr>
        <p:spPr>
          <a:xfrm>
            <a:off x="1097275" y="2108200"/>
            <a:ext cx="6990000" cy="3258300"/>
          </a:xfrm>
          <a:prstGeom prst="rect">
            <a:avLst/>
          </a:prstGeom>
        </p:spPr>
        <p:txBody>
          <a:bodyPr anchorCtr="0" anchor="t" bIns="45700" lIns="0" spcFirstLastPara="1" rIns="0" wrap="square" tIns="45700">
            <a:noAutofit/>
          </a:bodyPr>
          <a:lstStyle/>
          <a:p>
            <a:pPr indent="-342900" lvl="0" marL="457200" rtl="0" algn="l">
              <a:spcBef>
                <a:spcPts val="0"/>
              </a:spcBef>
              <a:spcAft>
                <a:spcPts val="0"/>
              </a:spcAft>
              <a:buSzPts val="1800"/>
              <a:buChar char="❏"/>
            </a:pPr>
            <a:r>
              <a:rPr lang="en-US"/>
              <a:t>This dataset describes a monthly count of the number of observed sunspots </a:t>
            </a:r>
            <a:endParaRPr/>
          </a:p>
          <a:p>
            <a:pPr indent="-342900" lvl="0" marL="457200" rtl="0" algn="l">
              <a:spcBef>
                <a:spcPts val="0"/>
              </a:spcBef>
              <a:spcAft>
                <a:spcPts val="0"/>
              </a:spcAft>
              <a:buSzPts val="1800"/>
              <a:buChar char="❏"/>
            </a:pPr>
            <a:r>
              <a:rPr lang="en-US"/>
              <a:t>Data consists of 230 years (1749-1983).</a:t>
            </a:r>
            <a:endParaRPr/>
          </a:p>
          <a:p>
            <a:pPr indent="-342900" lvl="0" marL="457200" rtl="0" algn="l">
              <a:spcBef>
                <a:spcPts val="1000"/>
              </a:spcBef>
              <a:spcAft>
                <a:spcPts val="0"/>
              </a:spcAft>
              <a:buSzPts val="1800"/>
              <a:buChar char="❏"/>
            </a:pPr>
            <a:r>
              <a:rPr lang="en-US"/>
              <a:t>The units are a count and there are 2,820 observations.</a:t>
            </a:r>
            <a:endParaRPr/>
          </a:p>
          <a:p>
            <a:pPr indent="-361950" lvl="0" marL="457200" rtl="0" algn="l">
              <a:lnSpc>
                <a:spcPct val="115000"/>
              </a:lnSpc>
              <a:spcBef>
                <a:spcPts val="1200"/>
              </a:spcBef>
              <a:spcAft>
                <a:spcPts val="0"/>
              </a:spcAft>
              <a:buClr>
                <a:schemeClr val="dk2"/>
              </a:buClr>
              <a:buSzPts val="2100"/>
              <a:buChar char="❏"/>
            </a:pPr>
            <a:r>
              <a:rPr lang="en-US" sz="2100">
                <a:solidFill>
                  <a:schemeClr val="dk2"/>
                </a:solidFill>
              </a:rPr>
              <a:t>There is no missing value.</a:t>
            </a:r>
            <a:endParaRPr sz="2100">
              <a:solidFill>
                <a:schemeClr val="dk2"/>
              </a:solidFill>
            </a:endParaRPr>
          </a:p>
          <a:p>
            <a:pPr indent="-361950" lvl="0" marL="457200" rtl="0" algn="l">
              <a:lnSpc>
                <a:spcPct val="115000"/>
              </a:lnSpc>
              <a:spcBef>
                <a:spcPts val="1200"/>
              </a:spcBef>
              <a:spcAft>
                <a:spcPts val="0"/>
              </a:spcAft>
              <a:buClr>
                <a:schemeClr val="dk2"/>
              </a:buClr>
              <a:buSzPts val="2100"/>
              <a:buChar char="❏"/>
            </a:pPr>
            <a:r>
              <a:rPr lang="en-US" sz="2100">
                <a:solidFill>
                  <a:schemeClr val="dk2"/>
                </a:solidFill>
              </a:rPr>
              <a:t>Divide the data, and keep the last 12 observations.</a:t>
            </a:r>
            <a:endParaRPr/>
          </a:p>
          <a:p>
            <a:pPr indent="-342900" lvl="0" marL="457200" rtl="0" algn="l">
              <a:spcBef>
                <a:spcPts val="1000"/>
              </a:spcBef>
              <a:spcAft>
                <a:spcPts val="0"/>
              </a:spcAft>
              <a:buSzPts val="1800"/>
              <a:buChar char="❏"/>
            </a:pPr>
            <a:r>
              <a:rPr lang="en-US"/>
              <a:t>For Analysis, dropped last 12 observations for comparing prediction with actual values</a:t>
            </a:r>
            <a:endParaRPr/>
          </a:p>
          <a:p>
            <a:pPr indent="0" lvl="0" marL="0" rtl="0" algn="l">
              <a:spcBef>
                <a:spcPts val="1200"/>
              </a:spcBef>
              <a:spcAft>
                <a:spcPts val="200"/>
              </a:spcAft>
              <a:buNone/>
            </a:pPr>
            <a:r>
              <a:t/>
            </a:r>
            <a:endParaRPr/>
          </a:p>
        </p:txBody>
      </p:sp>
      <p:pic>
        <p:nvPicPr>
          <p:cNvPr id="116" name="Google Shape;116;p16"/>
          <p:cNvPicPr preferRelativeResize="0"/>
          <p:nvPr/>
        </p:nvPicPr>
        <p:blipFill>
          <a:blip r:embed="rId3">
            <a:alphaModFix/>
          </a:blip>
          <a:stretch>
            <a:fillRect/>
          </a:stretch>
        </p:blipFill>
        <p:spPr>
          <a:xfrm>
            <a:off x="8168375" y="2013325"/>
            <a:ext cx="3052125" cy="4333775"/>
          </a:xfrm>
          <a:prstGeom prst="rect">
            <a:avLst/>
          </a:prstGeom>
          <a:noFill/>
          <a:ln>
            <a:noFill/>
          </a:ln>
        </p:spPr>
      </p:pic>
      <p:sp>
        <p:nvSpPr>
          <p:cNvPr id="117" name="Google Shape;117;p16"/>
          <p:cNvSpPr txBox="1"/>
          <p:nvPr>
            <p:ph idx="1" type="body"/>
          </p:nvPr>
        </p:nvSpPr>
        <p:spPr>
          <a:xfrm>
            <a:off x="1187950" y="5407195"/>
            <a:ext cx="5515200" cy="1450800"/>
          </a:xfrm>
          <a:prstGeom prst="rect">
            <a:avLst/>
          </a:prstGeom>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solidFill>
                  <a:srgbClr val="0000FF"/>
                </a:solidFill>
              </a:rPr>
              <a:t>&gt; complete.cases(data)</a:t>
            </a:r>
            <a:endParaRPr>
              <a:solidFill>
                <a:srgbClr val="0000FF"/>
              </a:solidFill>
            </a:endParaRPr>
          </a:p>
          <a:p>
            <a:pPr indent="0" lvl="0" marL="0" rtl="0" algn="l">
              <a:lnSpc>
                <a:spcPct val="100000"/>
              </a:lnSpc>
              <a:spcBef>
                <a:spcPts val="0"/>
              </a:spcBef>
              <a:spcAft>
                <a:spcPts val="0"/>
              </a:spcAft>
              <a:buClr>
                <a:schemeClr val="dk1"/>
              </a:buClr>
              <a:buSzPts val="1100"/>
              <a:buFont typeface="Arial"/>
              <a:buNone/>
            </a:pPr>
            <a:r>
              <a:rPr lang="en-US">
                <a:solidFill>
                  <a:srgbClr val="0000FF"/>
                </a:solidFill>
              </a:rPr>
              <a:t>&gt; data1&lt;-data[c(1:2808),]</a:t>
            </a:r>
            <a:endParaRPr>
              <a:solidFill>
                <a:srgbClr val="0000FF"/>
              </a:solidFill>
            </a:endParaRPr>
          </a:p>
          <a:p>
            <a:pPr indent="0" lvl="0" marL="0" rtl="0" algn="l">
              <a:lnSpc>
                <a:spcPct val="100000"/>
              </a:lnSpc>
              <a:spcBef>
                <a:spcPts val="0"/>
              </a:spcBef>
              <a:spcAft>
                <a:spcPts val="0"/>
              </a:spcAft>
              <a:buClr>
                <a:schemeClr val="dk1"/>
              </a:buClr>
              <a:buSzPts val="1100"/>
              <a:buFont typeface="Arial"/>
              <a:buNone/>
            </a:pPr>
            <a:r>
              <a:rPr lang="en-US">
                <a:solidFill>
                  <a:srgbClr val="0000FF"/>
                </a:solidFill>
              </a:rPr>
              <a:t>&gt; data2&lt;-data[c(2809:2820),]</a:t>
            </a:r>
            <a:endParaRPr>
              <a:solidFill>
                <a:srgbClr val="0000FF"/>
              </a:solidFil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Plotting time series</a:t>
            </a:r>
            <a:endParaRPr/>
          </a:p>
        </p:txBody>
      </p:sp>
      <p:sp>
        <p:nvSpPr>
          <p:cNvPr id="123" name="Google Shape;123;p17"/>
          <p:cNvSpPr txBox="1"/>
          <p:nvPr>
            <p:ph idx="1" type="body"/>
          </p:nvPr>
        </p:nvSpPr>
        <p:spPr>
          <a:xfrm>
            <a:off x="539200" y="2159375"/>
            <a:ext cx="5661600" cy="3709500"/>
          </a:xfrm>
          <a:prstGeom prst="rect">
            <a:avLst/>
          </a:prstGeom>
        </p:spPr>
        <p:txBody>
          <a:bodyPr anchorCtr="0" anchor="t" bIns="45700" lIns="0" spcFirstLastPara="1" rIns="0" wrap="square" tIns="45700">
            <a:noAutofit/>
          </a:bodyPr>
          <a:lstStyle/>
          <a:p>
            <a:pPr indent="-349250" lvl="0" marL="457200" rtl="0" algn="l">
              <a:spcBef>
                <a:spcPts val="1200"/>
              </a:spcBef>
              <a:spcAft>
                <a:spcPts val="0"/>
              </a:spcAft>
              <a:buClr>
                <a:srgbClr val="000000"/>
              </a:buClr>
              <a:buSzPts val="1900"/>
              <a:buChar char="❏"/>
            </a:pPr>
            <a:r>
              <a:rPr lang="en-US">
                <a:solidFill>
                  <a:srgbClr val="000000"/>
                </a:solidFill>
              </a:rPr>
              <a:t>From the time series plot, the number of sunspots for different months are fluctuating across the years.</a:t>
            </a:r>
            <a:endParaRPr>
              <a:solidFill>
                <a:srgbClr val="000000"/>
              </a:solidFill>
            </a:endParaRPr>
          </a:p>
          <a:p>
            <a:pPr indent="-349250" lvl="0" marL="457200" rtl="0" algn="l">
              <a:spcBef>
                <a:spcPts val="1200"/>
              </a:spcBef>
              <a:spcAft>
                <a:spcPts val="0"/>
              </a:spcAft>
              <a:buClr>
                <a:srgbClr val="000000"/>
              </a:buClr>
              <a:buSzPts val="1900"/>
              <a:buChar char="❏"/>
            </a:pPr>
            <a:r>
              <a:rPr lang="en-US">
                <a:solidFill>
                  <a:srgbClr val="000000"/>
                </a:solidFill>
              </a:rPr>
              <a:t>The plot is changing over time, it is not having constant mean and variance. The data seems not to be stationary</a:t>
            </a:r>
            <a:endParaRPr>
              <a:solidFill>
                <a:srgbClr val="000000"/>
              </a:solidFill>
            </a:endParaRPr>
          </a:p>
          <a:p>
            <a:pPr indent="0" lvl="0" marL="0" rtl="0" algn="l">
              <a:lnSpc>
                <a:spcPct val="100000"/>
              </a:lnSpc>
              <a:spcBef>
                <a:spcPts val="1000"/>
              </a:spcBef>
              <a:spcAft>
                <a:spcPts val="0"/>
              </a:spcAft>
              <a:buNone/>
            </a:pPr>
            <a:r>
              <a:rPr lang="en-US">
                <a:solidFill>
                  <a:srgbClr val="0000FF"/>
                </a:solidFill>
              </a:rPr>
              <a:t>&gt; x&lt;-subset(data1, select = Sunspots)</a:t>
            </a:r>
            <a:endParaRPr>
              <a:solidFill>
                <a:srgbClr val="0000FF"/>
              </a:solidFill>
            </a:endParaRPr>
          </a:p>
          <a:p>
            <a:pPr indent="0" lvl="0" marL="0" rtl="0" algn="l">
              <a:lnSpc>
                <a:spcPct val="100000"/>
              </a:lnSpc>
              <a:spcBef>
                <a:spcPts val="1000"/>
              </a:spcBef>
              <a:spcAft>
                <a:spcPts val="0"/>
              </a:spcAft>
              <a:buNone/>
            </a:pPr>
            <a:r>
              <a:rPr lang="en-US">
                <a:solidFill>
                  <a:srgbClr val="0000FF"/>
                </a:solidFill>
              </a:rPr>
              <a:t>&gt; x1&lt;-ts(x)</a:t>
            </a:r>
            <a:endParaRPr>
              <a:solidFill>
                <a:srgbClr val="0000FF"/>
              </a:solidFill>
            </a:endParaRPr>
          </a:p>
          <a:p>
            <a:pPr indent="0" lvl="0" marL="0" rtl="0" algn="l">
              <a:lnSpc>
                <a:spcPct val="100000"/>
              </a:lnSpc>
              <a:spcBef>
                <a:spcPts val="1000"/>
              </a:spcBef>
              <a:spcAft>
                <a:spcPts val="0"/>
              </a:spcAft>
              <a:buNone/>
            </a:pPr>
            <a:r>
              <a:rPr lang="en-US">
                <a:solidFill>
                  <a:srgbClr val="0000FF"/>
                </a:solidFill>
              </a:rPr>
              <a:t>&gt; ts.plot(x1)</a:t>
            </a:r>
            <a:endParaRPr>
              <a:solidFill>
                <a:schemeClr val="dk1"/>
              </a:solidFill>
            </a:endParaRPr>
          </a:p>
          <a:p>
            <a:pPr indent="0" lvl="0" marL="0" rtl="0" algn="l">
              <a:spcBef>
                <a:spcPts val="1200"/>
              </a:spcBef>
              <a:spcAft>
                <a:spcPts val="1000"/>
              </a:spcAft>
              <a:buNone/>
            </a:pPr>
            <a:r>
              <a:t/>
            </a:r>
            <a:endParaRPr>
              <a:solidFill>
                <a:srgbClr val="000000"/>
              </a:solidFill>
            </a:endParaRPr>
          </a:p>
        </p:txBody>
      </p:sp>
      <p:pic>
        <p:nvPicPr>
          <p:cNvPr id="124" name="Google Shape;124;p17"/>
          <p:cNvPicPr preferRelativeResize="0"/>
          <p:nvPr/>
        </p:nvPicPr>
        <p:blipFill>
          <a:blip r:embed="rId3">
            <a:alphaModFix/>
          </a:blip>
          <a:stretch>
            <a:fillRect/>
          </a:stretch>
        </p:blipFill>
        <p:spPr>
          <a:xfrm>
            <a:off x="6200800" y="1907700"/>
            <a:ext cx="5960301" cy="4212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1097275" y="286600"/>
            <a:ext cx="10058400" cy="1332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Stationary test</a:t>
            </a:r>
            <a:endParaRPr/>
          </a:p>
        </p:txBody>
      </p:sp>
      <p:sp>
        <p:nvSpPr>
          <p:cNvPr id="130" name="Google Shape;130;p18"/>
          <p:cNvSpPr txBox="1"/>
          <p:nvPr>
            <p:ph idx="1" type="body"/>
          </p:nvPr>
        </p:nvSpPr>
        <p:spPr>
          <a:xfrm>
            <a:off x="1097275" y="2694200"/>
            <a:ext cx="2828700" cy="3760800"/>
          </a:xfrm>
          <a:prstGeom prst="rect">
            <a:avLst/>
          </a:prstGeom>
        </p:spPr>
        <p:txBody>
          <a:bodyPr anchorCtr="0" anchor="t" bIns="45700" lIns="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solidFill>
                  <a:srgbClr val="0000FF"/>
                </a:solidFill>
                <a:latin typeface="Arial"/>
                <a:ea typeface="Arial"/>
                <a:cs typeface="Arial"/>
                <a:sym typeface="Arial"/>
              </a:rPr>
              <a:t>&gt; adf.test(x1)</a:t>
            </a:r>
            <a:endParaRPr sz="1400">
              <a:solidFill>
                <a:srgbClr val="0000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Augmented Dickey-Fuller Test </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alternative: stationary </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Type 1: no drift no trend </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lag   ADF p.value</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[1,]   0 -8.55    0.01</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[2,]   1 -6.67    0.01</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[3,]   2 -5.88    0.01</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[4,]   3 -5.19    0.01</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[5,]   4 -4.69    0.01</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[6,]   5 -4.27    0.01</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[7,]   6 -3.98    0.01</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[8,]   7 -3.63    0.01</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 [9,]   8 -3.18    0.01</a:t>
            </a:r>
            <a:endParaRPr sz="14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p:txBody>
      </p:sp>
      <p:sp>
        <p:nvSpPr>
          <p:cNvPr id="131" name="Google Shape;131;p18"/>
          <p:cNvSpPr txBox="1"/>
          <p:nvPr/>
        </p:nvSpPr>
        <p:spPr>
          <a:xfrm>
            <a:off x="4260150" y="2894600"/>
            <a:ext cx="2611800" cy="35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Type 2: with drift no trend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lag    ADF p.value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[1,]   0 -13.43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[2,]   1 -10.64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[3,]   2  -9.45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[4,]   3  -8.40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[5,]   4  -7.62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[6,]   5  -6.96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[7,]   6  -6.53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[8,]   7  -6.00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[9,]   8  -5.31    0.01</a:t>
            </a:r>
            <a:endParaRPr>
              <a:solidFill>
                <a:schemeClr val="dk1"/>
              </a:solidFill>
            </a:endParaRPr>
          </a:p>
          <a:p>
            <a:pPr indent="0" lvl="0" marL="0" rtl="0" algn="l">
              <a:spcBef>
                <a:spcPts val="0"/>
              </a:spcBef>
              <a:spcAft>
                <a:spcPts val="0"/>
              </a:spcAft>
              <a:buNone/>
            </a:pPr>
            <a:r>
              <a:t/>
            </a:r>
            <a:endParaRPr/>
          </a:p>
        </p:txBody>
      </p:sp>
      <p:sp>
        <p:nvSpPr>
          <p:cNvPr id="132" name="Google Shape;132;p18"/>
          <p:cNvSpPr txBox="1"/>
          <p:nvPr/>
        </p:nvSpPr>
        <p:spPr>
          <a:xfrm>
            <a:off x="7529075" y="2803725"/>
            <a:ext cx="2965500" cy="331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a:t>
            </a:r>
            <a:r>
              <a:rPr lang="en-US">
                <a:solidFill>
                  <a:schemeClr val="dk1"/>
                </a:solidFill>
              </a:rPr>
              <a:t>ype 3: with drift and trend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lag    ADF p.value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[1,]   0 -13.60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[2,]   1 -10.79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[3,]   2  -9.58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[4,]   3  -8.51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[5,]   4  -7.71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[6,]   5  -7.04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[7,]   6  -6.60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[8,]   7  -6.06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[9,]   8  -5.36    0.01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Note: in fact, p.value = 0.01 means p.value &lt;= 0.01 </a:t>
            </a:r>
            <a:endParaRPr>
              <a:solidFill>
                <a:schemeClr val="dk1"/>
              </a:solidFill>
            </a:endParaRPr>
          </a:p>
        </p:txBody>
      </p:sp>
      <p:sp>
        <p:nvSpPr>
          <p:cNvPr id="133" name="Google Shape;133;p18"/>
          <p:cNvSpPr txBox="1"/>
          <p:nvPr/>
        </p:nvSpPr>
        <p:spPr>
          <a:xfrm>
            <a:off x="1031875" y="2000250"/>
            <a:ext cx="9303900" cy="6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Libre Franklin"/>
                <a:ea typeface="Libre Franklin"/>
                <a:cs typeface="Libre Franklin"/>
                <a:sym typeface="Libre Franklin"/>
              </a:rPr>
              <a:t>From Augmented Dickey fuller test, as all the p-values are less than 0.05 the data is stationary.</a:t>
            </a:r>
            <a:endParaRPr sz="1900">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000000"/>
                </a:solidFill>
              </a:rPr>
              <a:t>ACF &amp; PACF</a:t>
            </a:r>
            <a:endParaRPr>
              <a:solidFill>
                <a:srgbClr val="000000"/>
              </a:solidFill>
            </a:endParaRPr>
          </a:p>
        </p:txBody>
      </p:sp>
      <p:pic>
        <p:nvPicPr>
          <p:cNvPr id="139" name="Google Shape;139;p19"/>
          <p:cNvPicPr preferRelativeResize="0"/>
          <p:nvPr/>
        </p:nvPicPr>
        <p:blipFill>
          <a:blip r:embed="rId3">
            <a:alphaModFix/>
          </a:blip>
          <a:stretch>
            <a:fillRect/>
          </a:stretch>
        </p:blipFill>
        <p:spPr>
          <a:xfrm>
            <a:off x="7343775" y="0"/>
            <a:ext cx="4709825" cy="3328975"/>
          </a:xfrm>
          <a:prstGeom prst="rect">
            <a:avLst/>
          </a:prstGeom>
          <a:noFill/>
          <a:ln>
            <a:noFill/>
          </a:ln>
        </p:spPr>
      </p:pic>
      <p:pic>
        <p:nvPicPr>
          <p:cNvPr id="140" name="Google Shape;140;p19"/>
          <p:cNvPicPr preferRelativeResize="0"/>
          <p:nvPr/>
        </p:nvPicPr>
        <p:blipFill>
          <a:blip r:embed="rId4">
            <a:alphaModFix/>
          </a:blip>
          <a:stretch>
            <a:fillRect/>
          </a:stretch>
        </p:blipFill>
        <p:spPr>
          <a:xfrm>
            <a:off x="7343775" y="3232800"/>
            <a:ext cx="4848225" cy="3137850"/>
          </a:xfrm>
          <a:prstGeom prst="rect">
            <a:avLst/>
          </a:prstGeom>
          <a:noFill/>
          <a:ln>
            <a:noFill/>
          </a:ln>
        </p:spPr>
      </p:pic>
      <p:sp>
        <p:nvSpPr>
          <p:cNvPr id="141" name="Google Shape;141;p19"/>
          <p:cNvSpPr txBox="1"/>
          <p:nvPr/>
        </p:nvSpPr>
        <p:spPr>
          <a:xfrm>
            <a:off x="828675" y="2128850"/>
            <a:ext cx="6427200" cy="4043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Libre Franklin"/>
              <a:buChar char="❏"/>
            </a:pPr>
            <a:r>
              <a:rPr lang="en-US" sz="1900">
                <a:latin typeface="Libre Franklin"/>
                <a:ea typeface="Libre Franklin"/>
                <a:cs typeface="Libre Franklin"/>
                <a:sym typeface="Libre Franklin"/>
              </a:rPr>
              <a:t>The ACF plot shows, the autocorrelation is gradually decreasing for the number of sunspots and decaying to zero</a:t>
            </a:r>
            <a:endParaRPr sz="1900">
              <a:latin typeface="Libre Franklin"/>
              <a:ea typeface="Libre Franklin"/>
              <a:cs typeface="Libre Franklin"/>
              <a:sym typeface="Libre Franklin"/>
            </a:endParaRPr>
          </a:p>
          <a:p>
            <a:pPr indent="-349250" lvl="0" marL="457200" rtl="0" algn="l">
              <a:spcBef>
                <a:spcPts val="1000"/>
              </a:spcBef>
              <a:spcAft>
                <a:spcPts val="0"/>
              </a:spcAft>
              <a:buSzPts val="1900"/>
              <a:buFont typeface="Libre Franklin"/>
              <a:buChar char="❏"/>
            </a:pPr>
            <a:r>
              <a:rPr lang="en-US" sz="1900">
                <a:latin typeface="Libre Franklin"/>
                <a:ea typeface="Libre Franklin"/>
                <a:cs typeface="Libre Franklin"/>
                <a:sym typeface="Libre Franklin"/>
              </a:rPr>
              <a:t>PACF plot shows 1 peak value, there is a significant correlation at lag 1 and followed by correlations that are not significant as there are almost zero.</a:t>
            </a:r>
            <a:endParaRPr sz="1900">
              <a:latin typeface="Libre Franklin"/>
              <a:ea typeface="Libre Franklin"/>
              <a:cs typeface="Libre Franklin"/>
              <a:sym typeface="Libre Franklin"/>
            </a:endParaRPr>
          </a:p>
          <a:p>
            <a:pPr indent="-349250" lvl="0" marL="457200" rtl="0" algn="l">
              <a:spcBef>
                <a:spcPts val="1000"/>
              </a:spcBef>
              <a:spcAft>
                <a:spcPts val="0"/>
              </a:spcAft>
              <a:buSzPts val="1900"/>
              <a:buFont typeface="Libre Franklin"/>
              <a:buChar char="❏"/>
            </a:pPr>
            <a:r>
              <a:rPr lang="en-US" sz="1900">
                <a:latin typeface="Libre Franklin"/>
                <a:ea typeface="Libre Franklin"/>
                <a:cs typeface="Libre Franklin"/>
                <a:sym typeface="Libre Franklin"/>
              </a:rPr>
              <a:t>These patterns represent an AR component</a:t>
            </a:r>
            <a:endParaRPr sz="1900">
              <a:latin typeface="Libre Franklin"/>
              <a:ea typeface="Libre Franklin"/>
              <a:cs typeface="Libre Franklin"/>
              <a:sym typeface="Libre Franklin"/>
            </a:endParaRPr>
          </a:p>
          <a:p>
            <a:pPr indent="0" lvl="0" marL="0" rtl="0" algn="l">
              <a:spcBef>
                <a:spcPts val="1000"/>
              </a:spcBef>
              <a:spcAft>
                <a:spcPts val="0"/>
              </a:spcAft>
              <a:buNone/>
            </a:pPr>
            <a:r>
              <a:t/>
            </a:r>
            <a:endParaRPr sz="1900">
              <a:latin typeface="Libre Franklin"/>
              <a:ea typeface="Libre Franklin"/>
              <a:cs typeface="Libre Franklin"/>
              <a:sym typeface="Libre Franklin"/>
            </a:endParaRPr>
          </a:p>
          <a:p>
            <a:pPr indent="0" lvl="0" marL="0" rtl="0" algn="l">
              <a:lnSpc>
                <a:spcPct val="115000"/>
              </a:lnSpc>
              <a:spcBef>
                <a:spcPts val="1000"/>
              </a:spcBef>
              <a:spcAft>
                <a:spcPts val="0"/>
              </a:spcAft>
              <a:buClr>
                <a:schemeClr val="dk1"/>
              </a:buClr>
              <a:buSzPts val="1100"/>
              <a:buFont typeface="Arial"/>
              <a:buNone/>
            </a:pPr>
            <a:r>
              <a:rPr lang="en-US" sz="1900">
                <a:solidFill>
                  <a:srgbClr val="0000FF"/>
                </a:solidFill>
                <a:latin typeface="Libre Franklin"/>
                <a:ea typeface="Libre Franklin"/>
                <a:cs typeface="Libre Franklin"/>
                <a:sym typeface="Libre Franklin"/>
              </a:rPr>
              <a:t>&lt;-acf(x1,plot=T)</a:t>
            </a:r>
            <a:endParaRPr sz="1900">
              <a:solidFill>
                <a:srgbClr val="0000FF"/>
              </a:solidFill>
              <a:latin typeface="Libre Franklin"/>
              <a:ea typeface="Libre Franklin"/>
              <a:cs typeface="Libre Franklin"/>
              <a:sym typeface="Libre Franklin"/>
            </a:endParaRPr>
          </a:p>
          <a:p>
            <a:pPr indent="0" lvl="0" marL="0" rtl="0" algn="l">
              <a:lnSpc>
                <a:spcPct val="115000"/>
              </a:lnSpc>
              <a:spcBef>
                <a:spcPts val="1000"/>
              </a:spcBef>
              <a:spcAft>
                <a:spcPts val="0"/>
              </a:spcAft>
              <a:buClr>
                <a:schemeClr val="dk1"/>
              </a:buClr>
              <a:buSzPts val="1100"/>
              <a:buFont typeface="Arial"/>
              <a:buNone/>
            </a:pPr>
            <a:r>
              <a:rPr lang="en-US" sz="1900">
                <a:solidFill>
                  <a:srgbClr val="0000FF"/>
                </a:solidFill>
                <a:latin typeface="Libre Franklin"/>
                <a:ea typeface="Libre Franklin"/>
                <a:cs typeface="Libre Franklin"/>
                <a:sym typeface="Libre Franklin"/>
              </a:rPr>
              <a:t>&lt;-pacf(x1,plot=T)</a:t>
            </a:r>
            <a:endParaRPr sz="1900">
              <a:solidFill>
                <a:srgbClr val="3F3F3F"/>
              </a:solidFill>
              <a:latin typeface="Libre Franklin"/>
              <a:ea typeface="Libre Franklin"/>
              <a:cs typeface="Libre Franklin"/>
              <a:sym typeface="Libre Franklin"/>
            </a:endParaRPr>
          </a:p>
          <a:p>
            <a:pPr indent="0" lvl="0" marL="0" rtl="0" algn="l">
              <a:spcBef>
                <a:spcPts val="1000"/>
              </a:spcBef>
              <a:spcAft>
                <a:spcPts val="1000"/>
              </a:spcAft>
              <a:buNone/>
            </a:pPr>
            <a:r>
              <a:t/>
            </a:r>
            <a:endParaRPr sz="1900">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solidFill>
                  <a:srgbClr val="000000"/>
                </a:solidFill>
              </a:rPr>
              <a:t>Lag-1 difference data</a:t>
            </a:r>
            <a:endParaRPr>
              <a:solidFill>
                <a:srgbClr val="000000"/>
              </a:solidFill>
            </a:endParaRPr>
          </a:p>
        </p:txBody>
      </p:sp>
      <p:pic>
        <p:nvPicPr>
          <p:cNvPr id="147" name="Google Shape;147;p20"/>
          <p:cNvPicPr preferRelativeResize="0"/>
          <p:nvPr/>
        </p:nvPicPr>
        <p:blipFill>
          <a:blip r:embed="rId3">
            <a:alphaModFix/>
          </a:blip>
          <a:stretch>
            <a:fillRect/>
          </a:stretch>
        </p:blipFill>
        <p:spPr>
          <a:xfrm>
            <a:off x="6557952" y="2100275"/>
            <a:ext cx="5177525" cy="3659575"/>
          </a:xfrm>
          <a:prstGeom prst="rect">
            <a:avLst/>
          </a:prstGeom>
          <a:noFill/>
          <a:ln>
            <a:noFill/>
          </a:ln>
        </p:spPr>
      </p:pic>
      <p:sp>
        <p:nvSpPr>
          <p:cNvPr id="148" name="Google Shape;148;p20"/>
          <p:cNvSpPr txBox="1"/>
          <p:nvPr/>
        </p:nvSpPr>
        <p:spPr>
          <a:xfrm>
            <a:off x="785825" y="2100275"/>
            <a:ext cx="5257800" cy="4057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Libre Franklin"/>
              <a:buChar char="❏"/>
            </a:pPr>
            <a:r>
              <a:rPr lang="en-US" sz="1900">
                <a:latin typeface="Libre Franklin"/>
                <a:ea typeface="Libre Franklin"/>
                <a:cs typeface="Libre Franklin"/>
                <a:sym typeface="Libre Franklin"/>
              </a:rPr>
              <a:t>Taking Lag-1 difference data to identify the better model.</a:t>
            </a:r>
            <a:endParaRPr sz="1900">
              <a:latin typeface="Libre Franklin"/>
              <a:ea typeface="Libre Franklin"/>
              <a:cs typeface="Libre Franklin"/>
              <a:sym typeface="Libre Franklin"/>
            </a:endParaRPr>
          </a:p>
          <a:p>
            <a:pPr indent="-349250" lvl="0" marL="457200" rtl="0" algn="l">
              <a:spcBef>
                <a:spcPts val="1000"/>
              </a:spcBef>
              <a:spcAft>
                <a:spcPts val="0"/>
              </a:spcAft>
              <a:buSzPts val="1900"/>
              <a:buFont typeface="Libre Franklin"/>
              <a:buChar char="❏"/>
            </a:pPr>
            <a:r>
              <a:rPr lang="en-US" sz="1900">
                <a:latin typeface="Libre Franklin"/>
                <a:ea typeface="Libre Franklin"/>
                <a:cs typeface="Libre Franklin"/>
                <a:sym typeface="Libre Franklin"/>
              </a:rPr>
              <a:t>Mean is constant with little variation in data.</a:t>
            </a:r>
            <a:endParaRPr sz="1900">
              <a:latin typeface="Libre Franklin"/>
              <a:ea typeface="Libre Franklin"/>
              <a:cs typeface="Libre Franklin"/>
              <a:sym typeface="Libre Franklin"/>
            </a:endParaRPr>
          </a:p>
          <a:p>
            <a:pPr indent="0" lvl="0" marL="0" rtl="0" algn="l">
              <a:spcBef>
                <a:spcPts val="1000"/>
              </a:spcBef>
              <a:spcAft>
                <a:spcPts val="0"/>
              </a:spcAft>
              <a:buNone/>
            </a:pPr>
            <a:r>
              <a:t/>
            </a:r>
            <a:endParaRPr sz="1900">
              <a:latin typeface="Libre Franklin"/>
              <a:ea typeface="Libre Franklin"/>
              <a:cs typeface="Libre Franklin"/>
              <a:sym typeface="Libre Franklin"/>
            </a:endParaRPr>
          </a:p>
          <a:p>
            <a:pPr indent="0" lvl="0" marL="0" rtl="0" algn="l">
              <a:lnSpc>
                <a:spcPct val="90000"/>
              </a:lnSpc>
              <a:spcBef>
                <a:spcPts val="1000"/>
              </a:spcBef>
              <a:spcAft>
                <a:spcPts val="0"/>
              </a:spcAft>
              <a:buClr>
                <a:schemeClr val="dk1"/>
              </a:buClr>
              <a:buSzPts val="1100"/>
              <a:buFont typeface="Arial"/>
              <a:buNone/>
            </a:pPr>
            <a:r>
              <a:rPr lang="en-US" sz="1900">
                <a:solidFill>
                  <a:srgbClr val="0000FF"/>
                </a:solidFill>
                <a:latin typeface="Libre Franklin"/>
                <a:ea typeface="Libre Franklin"/>
                <a:cs typeface="Libre Franklin"/>
                <a:sym typeface="Libre Franklin"/>
              </a:rPr>
              <a:t>&gt; x11=lag(x1,1)</a:t>
            </a:r>
            <a:endParaRPr sz="1900">
              <a:solidFill>
                <a:srgbClr val="0000FF"/>
              </a:solidFill>
              <a:latin typeface="Libre Franklin"/>
              <a:ea typeface="Libre Franklin"/>
              <a:cs typeface="Libre Franklin"/>
              <a:sym typeface="Libre Franklin"/>
            </a:endParaRPr>
          </a:p>
          <a:p>
            <a:pPr indent="0" lvl="0" marL="0" rtl="0" algn="l">
              <a:lnSpc>
                <a:spcPct val="90000"/>
              </a:lnSpc>
              <a:spcBef>
                <a:spcPts val="1000"/>
              </a:spcBef>
              <a:spcAft>
                <a:spcPts val="0"/>
              </a:spcAft>
              <a:buClr>
                <a:schemeClr val="dk1"/>
              </a:buClr>
              <a:buSzPts val="1100"/>
              <a:buFont typeface="Arial"/>
              <a:buNone/>
            </a:pPr>
            <a:r>
              <a:rPr lang="en-US" sz="1900">
                <a:solidFill>
                  <a:srgbClr val="0000FF"/>
                </a:solidFill>
                <a:latin typeface="Libre Franklin"/>
                <a:ea typeface="Libre Franklin"/>
                <a:cs typeface="Libre Franklin"/>
                <a:sym typeface="Libre Franklin"/>
              </a:rPr>
              <a:t>&gt; d=x11-x1</a:t>
            </a:r>
            <a:endParaRPr sz="1900">
              <a:solidFill>
                <a:srgbClr val="0000FF"/>
              </a:solidFill>
              <a:latin typeface="Libre Franklin"/>
              <a:ea typeface="Libre Franklin"/>
              <a:cs typeface="Libre Franklin"/>
              <a:sym typeface="Libre Franklin"/>
            </a:endParaRPr>
          </a:p>
          <a:p>
            <a:pPr indent="0" lvl="0" marL="0" rtl="0" algn="l">
              <a:lnSpc>
                <a:spcPct val="90000"/>
              </a:lnSpc>
              <a:spcBef>
                <a:spcPts val="1000"/>
              </a:spcBef>
              <a:spcAft>
                <a:spcPts val="0"/>
              </a:spcAft>
              <a:buClr>
                <a:schemeClr val="dk1"/>
              </a:buClr>
              <a:buSzPts val="1100"/>
              <a:buFont typeface="Arial"/>
              <a:buNone/>
            </a:pPr>
            <a:r>
              <a:rPr lang="en-US" sz="1900">
                <a:solidFill>
                  <a:srgbClr val="0000FF"/>
                </a:solidFill>
                <a:latin typeface="Libre Franklin"/>
                <a:ea typeface="Libre Franklin"/>
                <a:cs typeface="Libre Franklin"/>
                <a:sym typeface="Libre Franklin"/>
              </a:rPr>
              <a:t>&gt; ts.plot(d)</a:t>
            </a:r>
            <a:endParaRPr sz="1900">
              <a:solidFill>
                <a:srgbClr val="0000FF"/>
              </a:solidFill>
              <a:latin typeface="Libre Franklin"/>
              <a:ea typeface="Libre Franklin"/>
              <a:cs typeface="Libre Franklin"/>
              <a:sym typeface="Libre Franklin"/>
            </a:endParaRPr>
          </a:p>
          <a:p>
            <a:pPr indent="0" lvl="0" marL="0" rtl="0" algn="l">
              <a:spcBef>
                <a:spcPts val="1000"/>
              </a:spcBef>
              <a:spcAft>
                <a:spcPts val="1000"/>
              </a:spcAft>
              <a:buNone/>
            </a:pPr>
            <a:r>
              <a:t/>
            </a:r>
            <a:endParaRPr sz="1900">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000000"/>
                </a:solidFill>
              </a:rPr>
              <a:t>ACF &amp; PACF</a:t>
            </a:r>
            <a:endParaRPr>
              <a:solidFill>
                <a:srgbClr val="000000"/>
              </a:solidFill>
            </a:endParaRPr>
          </a:p>
        </p:txBody>
      </p:sp>
      <p:pic>
        <p:nvPicPr>
          <p:cNvPr id="154" name="Google Shape;154;p21"/>
          <p:cNvPicPr preferRelativeResize="0"/>
          <p:nvPr/>
        </p:nvPicPr>
        <p:blipFill>
          <a:blip r:embed="rId3">
            <a:alphaModFix/>
          </a:blip>
          <a:stretch>
            <a:fillRect/>
          </a:stretch>
        </p:blipFill>
        <p:spPr>
          <a:xfrm>
            <a:off x="7486650" y="3070175"/>
            <a:ext cx="4705350" cy="3325819"/>
          </a:xfrm>
          <a:prstGeom prst="rect">
            <a:avLst/>
          </a:prstGeom>
          <a:noFill/>
          <a:ln>
            <a:noFill/>
          </a:ln>
        </p:spPr>
      </p:pic>
      <p:pic>
        <p:nvPicPr>
          <p:cNvPr id="155" name="Google Shape;155;p21"/>
          <p:cNvPicPr preferRelativeResize="0"/>
          <p:nvPr/>
        </p:nvPicPr>
        <p:blipFill>
          <a:blip r:embed="rId4">
            <a:alphaModFix/>
          </a:blip>
          <a:stretch>
            <a:fillRect/>
          </a:stretch>
        </p:blipFill>
        <p:spPr>
          <a:xfrm>
            <a:off x="7263149" y="0"/>
            <a:ext cx="4705326" cy="3325825"/>
          </a:xfrm>
          <a:prstGeom prst="rect">
            <a:avLst/>
          </a:prstGeom>
          <a:noFill/>
          <a:ln>
            <a:noFill/>
          </a:ln>
        </p:spPr>
      </p:pic>
      <p:sp>
        <p:nvSpPr>
          <p:cNvPr id="156" name="Google Shape;156;p21"/>
          <p:cNvSpPr txBox="1"/>
          <p:nvPr/>
        </p:nvSpPr>
        <p:spPr>
          <a:xfrm>
            <a:off x="771525" y="2100275"/>
            <a:ext cx="6715200" cy="3886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Libre Franklin"/>
              <a:buChar char="❏"/>
            </a:pPr>
            <a:r>
              <a:rPr lang="en-US" sz="1900">
                <a:latin typeface="Libre Franklin"/>
                <a:ea typeface="Libre Franklin"/>
                <a:cs typeface="Libre Franklin"/>
                <a:sym typeface="Libre Franklin"/>
              </a:rPr>
              <a:t>From ACF plot, we can see large spike in lag 1 followed by sine wave that </a:t>
            </a:r>
            <a:r>
              <a:rPr lang="en-US" sz="1900">
                <a:latin typeface="Libre Franklin"/>
                <a:ea typeface="Libre Franklin"/>
                <a:cs typeface="Libre Franklin"/>
                <a:sym typeface="Libre Franklin"/>
              </a:rPr>
              <a:t>alternates</a:t>
            </a:r>
            <a:r>
              <a:rPr lang="en-US" sz="1900">
                <a:latin typeface="Libre Franklin"/>
                <a:ea typeface="Libre Franklin"/>
                <a:cs typeface="Libre Franklin"/>
                <a:sym typeface="Libre Franklin"/>
              </a:rPr>
              <a:t> between positive and negative correlations that are not significant.</a:t>
            </a:r>
            <a:endParaRPr sz="1900">
              <a:latin typeface="Libre Franklin"/>
              <a:ea typeface="Libre Franklin"/>
              <a:cs typeface="Libre Franklin"/>
              <a:sym typeface="Libre Franklin"/>
            </a:endParaRPr>
          </a:p>
          <a:p>
            <a:pPr indent="-349250" lvl="0" marL="457200" rtl="0" algn="l">
              <a:spcBef>
                <a:spcPts val="1000"/>
              </a:spcBef>
              <a:spcAft>
                <a:spcPts val="0"/>
              </a:spcAft>
              <a:buSzPts val="1900"/>
              <a:buFont typeface="Libre Franklin"/>
              <a:buChar char="❏"/>
            </a:pPr>
            <a:r>
              <a:rPr lang="en-US" sz="1900">
                <a:latin typeface="Libre Franklin"/>
                <a:ea typeface="Libre Franklin"/>
                <a:cs typeface="Libre Franklin"/>
                <a:sym typeface="Libre Franklin"/>
              </a:rPr>
              <a:t>From PACF plot, the pattern shows large spike and decreases after few lags, this determines auto correlation function to determine the order of the moving average term.</a:t>
            </a:r>
            <a:endParaRPr sz="1900">
              <a:latin typeface="Libre Franklin"/>
              <a:ea typeface="Libre Franklin"/>
              <a:cs typeface="Libre Franklin"/>
              <a:sym typeface="Libre Franklin"/>
            </a:endParaRPr>
          </a:p>
          <a:p>
            <a:pPr indent="-349250" lvl="0" marL="457200" rtl="0" algn="l">
              <a:spcBef>
                <a:spcPts val="1000"/>
              </a:spcBef>
              <a:spcAft>
                <a:spcPts val="0"/>
              </a:spcAft>
              <a:buSzPts val="1900"/>
              <a:buFont typeface="Libre Franklin"/>
              <a:buChar char="❏"/>
            </a:pPr>
            <a:r>
              <a:rPr lang="en-US" sz="1900">
                <a:latin typeface="Libre Franklin"/>
                <a:ea typeface="Libre Franklin"/>
                <a:cs typeface="Libre Franklin"/>
                <a:sym typeface="Libre Franklin"/>
              </a:rPr>
              <a:t>From the plots, we can determine the data follows both AR and MA components.</a:t>
            </a:r>
            <a:endParaRPr sz="1900">
              <a:latin typeface="Libre Franklin"/>
              <a:ea typeface="Libre Franklin"/>
              <a:cs typeface="Libre Franklin"/>
              <a:sym typeface="Libre Franklin"/>
            </a:endParaRPr>
          </a:p>
          <a:p>
            <a:pPr indent="0" lvl="0" marL="0" rtl="0" algn="l">
              <a:lnSpc>
                <a:spcPct val="115000"/>
              </a:lnSpc>
              <a:spcBef>
                <a:spcPts val="1000"/>
              </a:spcBef>
              <a:spcAft>
                <a:spcPts val="0"/>
              </a:spcAft>
              <a:buClr>
                <a:schemeClr val="dk1"/>
              </a:buClr>
              <a:buSzPts val="1100"/>
              <a:buFont typeface="Arial"/>
              <a:buNone/>
            </a:pPr>
            <a:r>
              <a:rPr lang="en-US" sz="1900">
                <a:solidFill>
                  <a:srgbClr val="0000FF"/>
                </a:solidFill>
                <a:latin typeface="Libre Franklin"/>
                <a:ea typeface="Libre Franklin"/>
                <a:cs typeface="Libre Franklin"/>
                <a:sym typeface="Libre Franklin"/>
              </a:rPr>
              <a:t>&gt; acf(d)</a:t>
            </a:r>
            <a:endParaRPr sz="1900">
              <a:solidFill>
                <a:srgbClr val="0000FF"/>
              </a:solidFill>
              <a:latin typeface="Libre Franklin"/>
              <a:ea typeface="Libre Franklin"/>
              <a:cs typeface="Libre Franklin"/>
              <a:sym typeface="Libre Franklin"/>
            </a:endParaRPr>
          </a:p>
          <a:p>
            <a:pPr indent="0" lvl="0" marL="0" rtl="0" algn="l">
              <a:lnSpc>
                <a:spcPct val="115000"/>
              </a:lnSpc>
              <a:spcBef>
                <a:spcPts val="1000"/>
              </a:spcBef>
              <a:spcAft>
                <a:spcPts val="0"/>
              </a:spcAft>
              <a:buClr>
                <a:schemeClr val="dk1"/>
              </a:buClr>
              <a:buSzPts val="1100"/>
              <a:buFont typeface="Arial"/>
              <a:buNone/>
            </a:pPr>
            <a:r>
              <a:rPr lang="en-US" sz="1900">
                <a:solidFill>
                  <a:srgbClr val="0000FF"/>
                </a:solidFill>
                <a:latin typeface="Libre Franklin"/>
                <a:ea typeface="Libre Franklin"/>
                <a:cs typeface="Libre Franklin"/>
                <a:sym typeface="Libre Franklin"/>
              </a:rPr>
              <a:t>&gt; pacf(d)</a:t>
            </a:r>
            <a:endParaRPr sz="1900">
              <a:solidFill>
                <a:srgbClr val="0000FF"/>
              </a:solidFill>
              <a:latin typeface="Libre Franklin"/>
              <a:ea typeface="Libre Franklin"/>
              <a:cs typeface="Libre Franklin"/>
              <a:sym typeface="Libre Franklin"/>
            </a:endParaRPr>
          </a:p>
          <a:p>
            <a:pPr indent="0" lvl="0" marL="0" rtl="0" algn="l">
              <a:spcBef>
                <a:spcPts val="1000"/>
              </a:spcBef>
              <a:spcAft>
                <a:spcPts val="1000"/>
              </a:spcAft>
              <a:buNone/>
            </a:pPr>
            <a:r>
              <a:t/>
            </a:r>
            <a:endParaRPr sz="1900">
              <a:latin typeface="Libre Franklin"/>
              <a:ea typeface="Libre Franklin"/>
              <a:cs typeface="Libre Franklin"/>
              <a:sym typeface="Libre Frankli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